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wdp" ContentType="image/vnd.ms-photo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image12.jpg" ContentType="image/png"/>
  <Override PartName="/ppt/media/image20.jpg" ContentType="image/png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83" r:id="rId4"/>
    <p:sldId id="285" r:id="rId5"/>
    <p:sldId id="284" r:id="rId6"/>
    <p:sldId id="258" r:id="rId7"/>
    <p:sldId id="259" r:id="rId8"/>
    <p:sldId id="260" r:id="rId9"/>
    <p:sldId id="281" r:id="rId10"/>
    <p:sldId id="261" r:id="rId11"/>
    <p:sldId id="280" r:id="rId12"/>
    <p:sldId id="262" r:id="rId13"/>
    <p:sldId id="287" r:id="rId14"/>
    <p:sldId id="263" r:id="rId15"/>
    <p:sldId id="264" r:id="rId16"/>
    <p:sldId id="265" r:id="rId17"/>
    <p:sldId id="266" r:id="rId18"/>
    <p:sldId id="269" r:id="rId19"/>
    <p:sldId id="282" r:id="rId20"/>
    <p:sldId id="270" r:id="rId21"/>
    <p:sldId id="271" r:id="rId22"/>
    <p:sldId id="272" r:id="rId23"/>
    <p:sldId id="291" r:id="rId24"/>
    <p:sldId id="279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2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5395"/>
    <a:srgbClr val="8CDBF5"/>
    <a:srgbClr val="9AE2FC"/>
    <a:srgbClr val="46CAF9"/>
    <a:srgbClr val="5884C2"/>
    <a:srgbClr val="118595"/>
    <a:srgbClr val="11435A"/>
    <a:srgbClr val="37B5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493" autoAdjust="0"/>
    <p:restoredTop sz="94637" autoAdjust="0"/>
  </p:normalViewPr>
  <p:slideViewPr>
    <p:cSldViewPr snapToGrid="0" showGuides="1">
      <p:cViewPr>
        <p:scale>
          <a:sx n="100" d="100"/>
          <a:sy n="100" d="100"/>
        </p:scale>
        <p:origin x="420" y="258"/>
      </p:cViewPr>
      <p:guideLst>
        <p:guide orient="horz" pos="2160"/>
        <p:guide pos="3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29503A-FBC2-4974-8952-12BEFB00930F}" type="datetimeFigureOut">
              <a:rPr lang="ru-RU" smtClean="0"/>
              <a:t>13.09.2024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AC6B30-BFCE-4091-A628-D741C35130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84278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C6B30-BFCE-4091-A628-D741C3513003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4991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AC6B30-BFCE-4091-A628-D741C3513003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62887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42AD25C-0099-4509-9AE7-C463EEEECC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3C448597-A6D4-4E86-A1EE-762B363797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06538B5-A6FA-4C03-A202-B5C67FD737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16EA9-32BC-4A8B-A56E-63A24C059175}" type="datetime1">
              <a:rPr lang="ru-RU" smtClean="0"/>
              <a:t>13.09.2024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3F8C573-213D-432A-BF49-3621889C64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77957C2-D746-4436-8758-7D3AA5B02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527C8-8DF7-483B-BAF2-8C12BF5305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6224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4BD285D-C7F8-41F7-91F1-A12B5057A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7561CBF6-5714-4BCB-9216-21E8A293D1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54B066C-1D34-4496-88A3-1A7F6203E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ECE0E-B01B-4414-9EF7-41411CD53C3C}" type="datetime1">
              <a:rPr lang="ru-RU" smtClean="0"/>
              <a:t>13.09.2024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7F0985D-8466-4681-A3FA-7A69823F1A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E39D1EE-B91A-41E3-A9B5-B3367819A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527C8-8DF7-483B-BAF2-8C12BF5305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85083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B3EE0EB4-3ABE-4646-B555-E388B3A0E03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B533A08-2868-4F83-B825-6E9E0FFB28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0030BC1-C518-4831-8CE6-B076102F2D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13DB7-1C2D-4AB4-98A1-041DBC5252B0}" type="datetime1">
              <a:rPr lang="ru-RU" smtClean="0"/>
              <a:t>13.09.2024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B81FEFD-BBCE-44B7-A9E5-F1CA53B0B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ACAFDB1-DF6F-481D-A915-2AB24EE6A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527C8-8DF7-483B-BAF2-8C12BF5305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9173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69154F9-A102-4048-9FF7-E89127042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0FCA796-BDC1-42E3-86CA-5E5523823A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EFBDED7-508F-489F-A4CF-402514E68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7A745-C15E-4A5C-A8A9-24E4D99540A8}" type="datetime1">
              <a:rPr lang="ru-RU" smtClean="0"/>
              <a:t>13.09.2024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9EE250C-277B-4033-8CB2-FF9BFA052D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5B22E90-F7C3-40EF-9607-A116DCBF5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527C8-8DF7-483B-BAF2-8C12BF5305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4022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9E0D05-0E43-4C23-8022-C5588393B6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5FB5FB4-1F9D-4B56-ABE2-98B21D7D72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3C21502-9BA9-4A52-95FF-ACEF4867F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E5244-29CC-4BF3-B4D5-6B6EA2FC0706}" type="datetime1">
              <a:rPr lang="ru-RU" smtClean="0"/>
              <a:t>13.09.2024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69D9A0E-95BD-46FF-8627-4323B799BA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46D7342-D2BB-4B67-B2D5-09BA4DCBF9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527C8-8DF7-483B-BAF2-8C12BF5305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9001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8F9B3B5-47A3-471C-BAC3-5A4D95336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08AC7FD-5A28-4929-BF12-0DEDFB7CD6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5EF25A3F-A3DD-4C7B-930C-291095C031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562FAE68-59F3-4E0B-AD1C-AC4DA861F9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679D5-5BC0-4611-A41E-EEDED3D869EB}" type="datetime1">
              <a:rPr lang="ru-RU" smtClean="0"/>
              <a:t>13.09.2024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E0233AD0-04E7-491F-A1B5-31B4339331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40A39D74-B898-46E7-9B06-39FEBC3D2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527C8-8DF7-483B-BAF2-8C12BF5305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28183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C5CD52B-CABB-4CCC-B030-BAF18B07A8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425886C-75F7-4E93-A92D-4FA73ACE11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C90F5F77-E2CE-4C1C-996B-7BA31FF938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9248E315-E86A-401B-9970-27A6D1596C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0BFAA0FD-D39F-435C-B0FA-DE4CF728B8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0FFCC942-BDAB-41C1-A857-9254AF534B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FEAF8-3F0A-4530-AEE0-72A7AC11C7B8}" type="datetime1">
              <a:rPr lang="ru-RU" smtClean="0"/>
              <a:t>13.09.2024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5EC217A7-52BD-4D58-AD6D-38C8CC72AC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34C30CF2-7140-4A60-8740-81A34DFC77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527C8-8DF7-483B-BAF2-8C12BF5305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1603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7EDBFAA-34F8-4804-B575-E1BC2AFFEC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36D77262-A4B3-4942-9203-5E42098AAA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7818F-51EC-4601-9FDD-54FFA23246C5}" type="datetime1">
              <a:rPr lang="ru-RU" smtClean="0"/>
              <a:t>13.09.2024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76AA1AA9-ECEB-4BE3-B9DF-0E3ABE0E6F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0A554BAC-4CA7-4AE2-ADB5-270A1624AB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527C8-8DF7-483B-BAF2-8C12BF5305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8314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E067CE70-CB66-458D-A42E-7F4314DC06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E445B-5E02-4ECA-A4A8-E54DB410F64E}" type="datetime1">
              <a:rPr lang="ru-RU" smtClean="0"/>
              <a:t>13.09.2024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3E45D959-38B2-46ED-9345-5789C6747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A565FD18-283E-4E27-98FD-DD65A642F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527C8-8DF7-483B-BAF2-8C12BF5305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8541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D4EBCBB-EF51-44BE-9191-8E8502DAE1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CBAB36D-4EC4-4E95-9D6C-8377CF8B0A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E01326F6-11B2-45BF-8AE5-9BF0C9F13E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799A0770-1514-434A-A103-9617C81B36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8A86B-00DE-45D3-A8D1-4B7E9C98A17D}" type="datetime1">
              <a:rPr lang="ru-RU" smtClean="0"/>
              <a:t>13.09.2024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199F3BC1-5598-4DD8-8840-FB333934C4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B3E093F5-1CE8-4C32-A261-B7AFF0344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527C8-8DF7-483B-BAF2-8C12BF5305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0913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5EC9323-80A7-4624-BDBF-83C9DB2F57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04458F20-14A7-4C3A-95C2-FE72406D4B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F6E13777-283E-4954-916F-512DBA6A45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2ECBB8EE-EDBF-4789-BE66-138C6223E7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C35F1-F62E-4584-8109-70174B7F0E3A}" type="datetime1">
              <a:rPr lang="ru-RU" smtClean="0"/>
              <a:t>13.09.2024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E02BABF-8660-4D27-9B26-C6C1C738F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661A708-DB09-4DCA-9C7E-3D86865729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527C8-8DF7-483B-BAF2-8C12BF5305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0606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D6A640F7-013E-4B2C-81D6-82FCC81C9455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6618137" y="3009611"/>
            <a:ext cx="5573863" cy="3848389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26D939D5-872A-447B-B205-4226823C7924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182075" y="681036"/>
            <a:ext cx="6783206" cy="478946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A3FB9A0-43A9-4871-B817-F30B74B26A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A1C7556-4737-4C14-B609-9D872D8E3A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B384EA1-8B88-4C4B-8257-FEEC48DCE5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174456-860F-48D5-B94B-228D0E77C29D}" type="datetime1">
              <a:rPr lang="ru-RU" smtClean="0"/>
              <a:t>13.09.2024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9888988-1CAF-45E9-9203-8D28B1CCFF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CD0360FD-3682-44B1-81CC-DDF04511959F}"/>
              </a:ext>
            </a:extLst>
          </p:cNvPr>
          <p:cNvSpPr/>
          <p:nvPr userDrawn="1"/>
        </p:nvSpPr>
        <p:spPr>
          <a:xfrm flipH="1">
            <a:off x="-5" y="0"/>
            <a:ext cx="12192003" cy="734241"/>
          </a:xfrm>
          <a:prstGeom prst="rect">
            <a:avLst/>
          </a:prstGeom>
          <a:gradFill flip="none" rotWithShape="1">
            <a:gsLst>
              <a:gs pos="19000">
                <a:srgbClr val="9AE2FC">
                  <a:shade val="30000"/>
                  <a:satMod val="115000"/>
                  <a:alpha val="34000"/>
                  <a:lumMod val="74000"/>
                  <a:lumOff val="26000"/>
                </a:srgbClr>
              </a:gs>
              <a:gs pos="47000">
                <a:srgbClr val="9AE2FC">
                  <a:shade val="67500"/>
                  <a:satMod val="115000"/>
                </a:srgbClr>
              </a:gs>
              <a:gs pos="91000">
                <a:srgbClr val="9AE2FC">
                  <a:shade val="100000"/>
                  <a:satMod val="11500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26B5B725-114B-4DB5-B375-11C79B602F13}"/>
              </a:ext>
            </a:extLst>
          </p:cNvPr>
          <p:cNvSpPr/>
          <p:nvPr userDrawn="1"/>
        </p:nvSpPr>
        <p:spPr>
          <a:xfrm>
            <a:off x="11423468" y="6125754"/>
            <a:ext cx="768531" cy="734241"/>
          </a:xfrm>
          <a:prstGeom prst="rect">
            <a:avLst/>
          </a:prstGeom>
          <a:gradFill flip="none" rotWithShape="1">
            <a:gsLst>
              <a:gs pos="0">
                <a:srgbClr val="9AE2FC">
                  <a:shade val="30000"/>
                  <a:satMod val="115000"/>
                  <a:alpha val="34000"/>
                  <a:lumMod val="74000"/>
                  <a:lumOff val="26000"/>
                </a:srgbClr>
              </a:gs>
              <a:gs pos="4000">
                <a:srgbClr val="9AE2FC">
                  <a:shade val="67500"/>
                  <a:satMod val="115000"/>
                </a:srgbClr>
              </a:gs>
              <a:gs pos="100000">
                <a:srgbClr val="9AE2FC">
                  <a:shade val="100000"/>
                  <a:satMod val="11500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3">
            <a:extLst>
              <a:ext uri="{FF2B5EF4-FFF2-40B4-BE49-F238E27FC236}">
                <a16:creationId xmlns:a16="http://schemas.microsoft.com/office/drawing/2014/main" xmlns="" id="{E92A1A63-813A-43BA-85D4-A779FB1931E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9432" y="185738"/>
            <a:ext cx="1814825" cy="380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F2E0AE8-C982-497B-AC01-02ED209CD5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24229" y="633618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0">
                <a:solidFill>
                  <a:schemeClr val="accent1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0B7527C8-8DF7-483B-BAF2-8C12BF53059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9844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microsoft.com/office/2007/relationships/hdphoto" Target="../media/hdphoto3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18" Type="http://schemas.openxmlformats.org/officeDocument/2006/relationships/image" Target="../media/image55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17" Type="http://schemas.openxmlformats.org/officeDocument/2006/relationships/image" Target="../media/image54.png"/><Relationship Id="rId2" Type="http://schemas.openxmlformats.org/officeDocument/2006/relationships/image" Target="../media/image40.png"/><Relationship Id="rId16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2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openxmlformats.org/officeDocument/2006/relationships/image" Target="../media/image68.png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12" Type="http://schemas.openxmlformats.org/officeDocument/2006/relationships/image" Target="../media/image67.png"/><Relationship Id="rId2" Type="http://schemas.openxmlformats.org/officeDocument/2006/relationships/image" Target="../media/image59.png"/><Relationship Id="rId16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11" Type="http://schemas.openxmlformats.org/officeDocument/2006/relationships/image" Target="../media/image66.png"/><Relationship Id="rId5" Type="http://schemas.openxmlformats.org/officeDocument/2006/relationships/image" Target="../media/image62.png"/><Relationship Id="rId15" Type="http://schemas.openxmlformats.org/officeDocument/2006/relationships/image" Target="../media/image69.png"/><Relationship Id="rId10" Type="http://schemas.microsoft.com/office/2007/relationships/hdphoto" Target="../media/hdphoto6.wdp"/><Relationship Id="rId4" Type="http://schemas.openxmlformats.org/officeDocument/2006/relationships/image" Target="../media/image61.png"/><Relationship Id="rId9" Type="http://schemas.openxmlformats.org/officeDocument/2006/relationships/image" Target="../media/image65.png"/><Relationship Id="rId14" Type="http://schemas.microsoft.com/office/2007/relationships/hdphoto" Target="../media/hdphoto7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gif"/><Relationship Id="rId5" Type="http://schemas.openxmlformats.org/officeDocument/2006/relationships/image" Target="../media/image72.jpeg"/><Relationship Id="rId4" Type="http://schemas.openxmlformats.org/officeDocument/2006/relationships/image" Target="../media/image7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13" Type="http://schemas.openxmlformats.org/officeDocument/2006/relationships/image" Target="../media/image83.png"/><Relationship Id="rId3" Type="http://schemas.openxmlformats.org/officeDocument/2006/relationships/image" Target="../media/image75.png"/><Relationship Id="rId7" Type="http://schemas.openxmlformats.org/officeDocument/2006/relationships/image" Target="../media/image77.png"/><Relationship Id="rId12" Type="http://schemas.openxmlformats.org/officeDocument/2006/relationships/image" Target="../media/image8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png"/><Relationship Id="rId11" Type="http://schemas.openxmlformats.org/officeDocument/2006/relationships/image" Target="../media/image81.png"/><Relationship Id="rId5" Type="http://schemas.openxmlformats.org/officeDocument/2006/relationships/image" Target="../media/image6.png"/><Relationship Id="rId10" Type="http://schemas.openxmlformats.org/officeDocument/2006/relationships/image" Target="../media/image80.png"/><Relationship Id="rId4" Type="http://schemas.microsoft.com/office/2007/relationships/hdphoto" Target="../media/hdphoto8.wdp"/><Relationship Id="rId9" Type="http://schemas.openxmlformats.org/officeDocument/2006/relationships/image" Target="../media/image7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1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12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F257398E-87D4-4420-BAB9-05799D8981D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C0687E59-86A5-4AD2-836E-42E341DEC4AE}"/>
              </a:ext>
            </a:extLst>
          </p:cNvPr>
          <p:cNvSpPr/>
          <p:nvPr/>
        </p:nvSpPr>
        <p:spPr>
          <a:xfrm flipH="1">
            <a:off x="-4" y="0"/>
            <a:ext cx="12192004" cy="6858000"/>
          </a:xfrm>
          <a:prstGeom prst="rect">
            <a:avLst/>
          </a:prstGeom>
          <a:gradFill flip="none" rotWithShape="1">
            <a:gsLst>
              <a:gs pos="19000">
                <a:srgbClr val="9AE2FC">
                  <a:shade val="30000"/>
                  <a:satMod val="115000"/>
                  <a:alpha val="34000"/>
                  <a:lumMod val="74000"/>
                  <a:lumOff val="26000"/>
                </a:srgbClr>
              </a:gs>
              <a:gs pos="47000">
                <a:srgbClr val="9AE2FC">
                  <a:shade val="67500"/>
                  <a:satMod val="115000"/>
                </a:srgbClr>
              </a:gs>
              <a:gs pos="91000">
                <a:srgbClr val="9AE2FC">
                  <a:shade val="100000"/>
                  <a:satMod val="11500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A6BBD7B4-5C5C-4BE3-8967-A2E14EF9180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/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610" y="5057740"/>
            <a:ext cx="972458" cy="972458"/>
          </a:xfrm>
          <a:prstGeom prst="rect">
            <a:avLst/>
          </a:prstGeom>
          <a:ln>
            <a:noFill/>
          </a:ln>
        </p:spPr>
      </p:pic>
      <p:sp>
        <p:nvSpPr>
          <p:cNvPr id="15" name="Title 625">
            <a:extLst>
              <a:ext uri="{FF2B5EF4-FFF2-40B4-BE49-F238E27FC236}">
                <a16:creationId xmlns:a16="http://schemas.microsoft.com/office/drawing/2014/main" xmlns="" id="{4E1405CE-B2EC-4622-BB26-A7820A6EC956}"/>
              </a:ext>
            </a:extLst>
          </p:cNvPr>
          <p:cNvSpPr txBox="1">
            <a:spLocks/>
          </p:cNvSpPr>
          <p:nvPr/>
        </p:nvSpPr>
        <p:spPr>
          <a:xfrm>
            <a:off x="611415" y="2227624"/>
            <a:ext cx="8801413" cy="205184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0" lang="ru-RU" sz="6000" b="1" i="0" u="none" strike="noStrike" kern="1200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Gotham Pro Bold" panose="02000503040000020004" pitchFamily="2" charset="0"/>
              </a:defRPr>
            </a:lvl1pPr>
          </a:lstStyle>
          <a:p>
            <a:pPr algn="just">
              <a:lnSpc>
                <a:spcPct val="100000"/>
              </a:lnSpc>
              <a:spcAft>
                <a:spcPts val="800"/>
              </a:spcAft>
            </a:pP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Опыт сопровождения </a:t>
            </a:r>
          </a:p>
          <a:p>
            <a:pPr algn="just">
              <a:lnSpc>
                <a:spcPct val="100000"/>
              </a:lnSpc>
              <a:spcAft>
                <a:spcPts val="800"/>
              </a:spcAft>
            </a:pP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ФФПД, РГИС РО и</a:t>
            </a:r>
          </a:p>
          <a:p>
            <a:pPr algn="just">
              <a:lnSpc>
                <a:spcPct val="100000"/>
              </a:lnSpc>
              <a:spcAft>
                <a:spcPts val="800"/>
              </a:spcAft>
            </a:pP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корпоративных ГИС</a:t>
            </a:r>
            <a:r>
              <a:rPr lang="ru-RU" sz="4000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</a:p>
        </p:txBody>
      </p:sp>
      <p:pic>
        <p:nvPicPr>
          <p:cNvPr id="16" name="Picture 3">
            <a:extLst>
              <a:ext uri="{FF2B5EF4-FFF2-40B4-BE49-F238E27FC236}">
                <a16:creationId xmlns:a16="http://schemas.microsoft.com/office/drawing/2014/main" xmlns="" id="{B19293D2-282C-41BB-820A-FADC8796D6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609" y="472441"/>
            <a:ext cx="4050212" cy="849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66490E8A-3E0B-44CB-91ED-EB529378382B}"/>
              </a:ext>
            </a:extLst>
          </p:cNvPr>
          <p:cNvSpPr/>
          <p:nvPr/>
        </p:nvSpPr>
        <p:spPr>
          <a:xfrm>
            <a:off x="251460" y="243840"/>
            <a:ext cx="11719560" cy="63703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itle 625">
            <a:extLst>
              <a:ext uri="{FF2B5EF4-FFF2-40B4-BE49-F238E27FC236}">
                <a16:creationId xmlns:a16="http://schemas.microsoft.com/office/drawing/2014/main" xmlns="" id="{537190A1-BA06-43B0-B920-545A662366D7}"/>
              </a:ext>
            </a:extLst>
          </p:cNvPr>
          <p:cNvSpPr txBox="1">
            <a:spLocks/>
          </p:cNvSpPr>
          <p:nvPr/>
        </p:nvSpPr>
        <p:spPr>
          <a:xfrm>
            <a:off x="579611" y="2187869"/>
            <a:ext cx="8801413" cy="2051844"/>
          </a:xfrm>
          <a:prstGeom prst="rect">
            <a:avLst/>
          </a:prstGeom>
          <a:effectLst>
            <a:outerShdw blurRad="50800" dist="38100" dir="2700000" algn="tl" rotWithShape="0">
              <a:schemeClr val="accent1">
                <a:lumMod val="75000"/>
                <a:alpha val="40000"/>
              </a:schemeClr>
            </a:outerShdw>
          </a:effectLst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0" lang="ru-RU" sz="6000" b="1" i="0" u="none" strike="noStrike" kern="1200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Gotham Pro Bold" panose="02000503040000020004" pitchFamily="2" charset="0"/>
              </a:defRPr>
            </a:lvl1pPr>
          </a:lstStyle>
          <a:p>
            <a:pPr algn="just">
              <a:lnSpc>
                <a:spcPct val="100000"/>
              </a:lnSpc>
              <a:spcAft>
                <a:spcPts val="800"/>
              </a:spcAft>
            </a:pPr>
            <a:r>
              <a:rPr lang="ru-RU" sz="40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Опыт сопровождения </a:t>
            </a:r>
          </a:p>
          <a:p>
            <a:pPr algn="just">
              <a:lnSpc>
                <a:spcPct val="100000"/>
              </a:lnSpc>
              <a:spcAft>
                <a:spcPts val="800"/>
              </a:spcAft>
            </a:pPr>
            <a:r>
              <a:rPr lang="ru-RU" sz="40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ФФПД, РГИС РО и</a:t>
            </a:r>
          </a:p>
          <a:p>
            <a:pPr algn="just">
              <a:lnSpc>
                <a:spcPct val="100000"/>
              </a:lnSpc>
              <a:spcAft>
                <a:spcPts val="800"/>
              </a:spcAft>
            </a:pPr>
            <a:r>
              <a:rPr lang="ru-RU" sz="40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корпоративных ГИС</a:t>
            </a:r>
            <a:r>
              <a:rPr lang="ru-RU" sz="4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586BC67E-B462-4F93-A19C-820B0320AF41}"/>
              </a:ext>
            </a:extLst>
          </p:cNvPr>
          <p:cNvSpPr txBox="1"/>
          <p:nvPr/>
        </p:nvSpPr>
        <p:spPr>
          <a:xfrm>
            <a:off x="470218" y="6030198"/>
            <a:ext cx="12268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gisinfo.ru</a:t>
            </a:r>
            <a:endParaRPr lang="ru-RU" sz="1800" dirty="0">
              <a:solidFill>
                <a:srgbClr val="00206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44441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164F8C05-881C-44FD-B0AF-E2E32F75C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527C8-8DF7-483B-BAF2-8C12BF53059C}" type="slidenum">
              <a:rPr lang="ru-RU" smtClean="0"/>
              <a:t>10</a:t>
            </a:fld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5EC2AD1-E979-4DB8-A905-A888A7F69321}"/>
              </a:ext>
            </a:extLst>
          </p:cNvPr>
          <p:cNvSpPr txBox="1"/>
          <p:nvPr/>
        </p:nvSpPr>
        <p:spPr>
          <a:xfrm>
            <a:off x="429642" y="1005169"/>
            <a:ext cx="10105836" cy="18374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Регламент должен учитывать:</a:t>
            </a:r>
          </a:p>
          <a:p>
            <a:pPr marL="285750" indent="-285750" algn="just"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30000"/>
              <a:buFont typeface="Wingdings" panose="05000000000000000000" pitchFamily="2" charset="2"/>
              <a:buChar char="ü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Режим работы службы сопровождения Заказчика (рабочее и нерабочее время);</a:t>
            </a:r>
          </a:p>
          <a:p>
            <a:pPr marL="285750" indent="-285750" algn="just"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30000"/>
              <a:buFont typeface="Wingdings" panose="05000000000000000000" pitchFamily="2" charset="2"/>
              <a:buChar char="ü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Режим работы Системы (штатный, регламентные работы, максимальное суммарное время недоступности);</a:t>
            </a:r>
          </a:p>
          <a:p>
            <a:pPr marL="285750" indent="-285750" algn="just"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30000"/>
              <a:buFont typeface="Wingdings" panose="05000000000000000000" pitchFamily="2" charset="2"/>
              <a:buChar char="ü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Требования к услугам (консультирование, поддержание работоспособности Системы, обновление документации);</a:t>
            </a:r>
          </a:p>
          <a:p>
            <a:pPr marL="285750" indent="-285750" algn="just"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30000"/>
              <a:buFont typeface="Wingdings" panose="05000000000000000000" pitchFamily="2" charset="2"/>
              <a:buChar char="ü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Типы обращений, обрабатываемых службой сопровождения Исполнителя (инцидент, обслуживание, консультация);</a:t>
            </a:r>
          </a:p>
          <a:p>
            <a:pPr marL="216000" indent="-2160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sz="14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xmlns="" id="{84E8035F-9598-456F-BA7A-07D698E314E8}"/>
              </a:ext>
            </a:extLst>
          </p:cNvPr>
          <p:cNvSpPr>
            <a:spLocks/>
          </p:cNvSpPr>
          <p:nvPr/>
        </p:nvSpPr>
        <p:spPr bwMode="auto">
          <a:xfrm>
            <a:off x="777114" y="388067"/>
            <a:ext cx="714695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16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Регламент ТП</a:t>
            </a:r>
            <a:endParaRPr lang="ru-RU" sz="1600" dirty="0"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4A562F01-06E6-4740-A480-C313E07B88C6}"/>
              </a:ext>
            </a:extLst>
          </p:cNvPr>
          <p:cNvSpPr txBox="1">
            <a:spLocks/>
          </p:cNvSpPr>
          <p:nvPr/>
        </p:nvSpPr>
        <p:spPr>
          <a:xfrm>
            <a:off x="761584" y="84199"/>
            <a:ext cx="6523136" cy="4055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800"/>
              </a:spcAft>
            </a:pPr>
            <a:r>
              <a:rPr lang="ru-RU" sz="20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Федеральный фонд пространственных данных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F62F94DD-B8F9-440B-9771-CAE398EBE25C}"/>
              </a:ext>
            </a:extLst>
          </p:cNvPr>
          <p:cNvSpPr txBox="1"/>
          <p:nvPr/>
        </p:nvSpPr>
        <p:spPr>
          <a:xfrm>
            <a:off x="6429723" y="2822369"/>
            <a:ext cx="5564859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30000"/>
              <a:buFont typeface="Wingdings" panose="05000000000000000000" pitchFamily="2" charset="2"/>
              <a:buChar char="ü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Приоритеты обработки обращений (наивысший, высокий, средний, низкий);</a:t>
            </a:r>
          </a:p>
          <a:p>
            <a:pPr marL="285750" indent="-285750" algn="just"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30000"/>
              <a:buFont typeface="Wingdings" panose="05000000000000000000" pitchFamily="2" charset="2"/>
              <a:buChar char="ü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Зоны ответственности Заказчика и Исполнителя;</a:t>
            </a:r>
          </a:p>
          <a:p>
            <a:pPr marL="285750" indent="-285750" algn="just"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30000"/>
              <a:buFont typeface="Wingdings" panose="05000000000000000000" pitchFamily="2" charset="2"/>
              <a:buChar char="ü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Контрольные сроки обработки обращений;</a:t>
            </a:r>
          </a:p>
          <a:p>
            <a:pPr marL="285750" indent="-285750" algn="just"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30000"/>
              <a:buFont typeface="Wingdings" panose="05000000000000000000" pitchFamily="2" charset="2"/>
              <a:buChar char="ü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Статусы обработки обращений (в работе, ожидание ответа, разработка, решена, закрыто);</a:t>
            </a:r>
          </a:p>
          <a:p>
            <a:pPr marL="285750" indent="-285750" algn="just"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30000"/>
              <a:buFont typeface="Wingdings" panose="05000000000000000000" pitchFamily="2" charset="2"/>
              <a:buChar char="ü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Порядок выполнения плановых работ (релизный цикл);</a:t>
            </a:r>
          </a:p>
          <a:p>
            <a:pPr marL="285750" indent="-285750" algn="just"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30000"/>
              <a:buFont typeface="Wingdings" panose="05000000000000000000" pitchFamily="2" charset="2"/>
              <a:buChar char="ü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Порядок устранения уязвимостей;</a:t>
            </a:r>
          </a:p>
          <a:p>
            <a:pPr marL="285750" indent="-285750" algn="just"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30000"/>
              <a:buFont typeface="Wingdings" panose="05000000000000000000" pitchFamily="2" charset="2"/>
              <a:buChar char="ü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Состав и порядок предоставления отчётной документации.</a:t>
            </a:r>
            <a:endParaRPr lang="ru-RU" sz="14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FF24E09C-DCB4-4AFB-A223-4D4F2DE3D4F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541"/>
                    </a14:imgEffect>
                    <a14:imgEffect>
                      <a14:saturation sat="18000"/>
                    </a14:imgEffect>
                    <a14:imgEffect>
                      <a14:brightnessContrast bright="4000" contras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629"/>
          <a:stretch/>
        </p:blipFill>
        <p:spPr>
          <a:xfrm>
            <a:off x="786291" y="2822369"/>
            <a:ext cx="5285317" cy="3448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9883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715301D4-C1E6-4982-936B-FCD5B6F1C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527C8-8DF7-483B-BAF2-8C12BF53059C}" type="slidenum">
              <a:rPr lang="ru-RU" smtClean="0"/>
              <a:t>11</a:t>
            </a:fld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23B77B24-EBCA-4855-8E90-993314976BCD}"/>
              </a:ext>
            </a:extLst>
          </p:cNvPr>
          <p:cNvSpPr txBox="1"/>
          <p:nvPr/>
        </p:nvSpPr>
        <p:spPr>
          <a:xfrm>
            <a:off x="402617" y="772073"/>
            <a:ext cx="11073766" cy="1985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Организация работ должна включать:</a:t>
            </a:r>
          </a:p>
          <a:p>
            <a:pPr marL="252000" indent="-252000" algn="just"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30000"/>
              <a:buFont typeface="Wingdings" panose="05000000000000000000" pitchFamily="2" charset="2"/>
              <a:buChar char="ü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Систему учёта заявок;</a:t>
            </a:r>
          </a:p>
          <a:p>
            <a:pPr marL="252000" indent="-252000" algn="just"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30000"/>
              <a:buFont typeface="Wingdings" panose="05000000000000000000" pitchFamily="2" charset="2"/>
              <a:buChar char="ü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Роли службы сопровождения Заказчика: менеджер СУЗ, тестировщик, разработчик, системный инженер, руководитель, секретарь, курьер;</a:t>
            </a:r>
          </a:p>
          <a:p>
            <a:pPr marL="252000" indent="-252000" algn="just"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30000"/>
              <a:buFont typeface="Wingdings" panose="05000000000000000000" pitchFamily="2" charset="2"/>
              <a:buChar char="ü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Регулярные (не реже 1 раза в неделю) производственные совещания;</a:t>
            </a:r>
          </a:p>
          <a:p>
            <a:pPr marL="252000" indent="-252000" algn="just"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30000"/>
              <a:buFont typeface="Wingdings" panose="05000000000000000000" pitchFamily="2" charset="2"/>
              <a:buChar char="ü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Неформальные каналы связи с Заказчиком;</a:t>
            </a:r>
          </a:p>
          <a:p>
            <a:pPr marL="252000" indent="-252000" algn="just"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30000"/>
              <a:buFont typeface="Wingdings" panose="05000000000000000000" pitchFamily="2" charset="2"/>
              <a:buChar char="ü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Наличие обученного персонала на оперативную подмену временно выбывших.</a:t>
            </a:r>
            <a:endParaRPr lang="ru-RU" sz="14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xmlns="" id="{D814C047-9EF4-4B7B-908D-5E1E47A88564}"/>
              </a:ext>
            </a:extLst>
          </p:cNvPr>
          <p:cNvSpPr>
            <a:spLocks/>
          </p:cNvSpPr>
          <p:nvPr/>
        </p:nvSpPr>
        <p:spPr bwMode="auto">
          <a:xfrm>
            <a:off x="777114" y="388067"/>
            <a:ext cx="714695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16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Организация работ по ТП</a:t>
            </a:r>
            <a:endParaRPr lang="ru-RU" sz="1600" dirty="0"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F19F49B2-D22B-483B-A561-2CC09F712BE2}"/>
              </a:ext>
            </a:extLst>
          </p:cNvPr>
          <p:cNvSpPr txBox="1">
            <a:spLocks/>
          </p:cNvSpPr>
          <p:nvPr/>
        </p:nvSpPr>
        <p:spPr>
          <a:xfrm>
            <a:off x="761584" y="84199"/>
            <a:ext cx="6523136" cy="4055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800"/>
              </a:spcAft>
            </a:pPr>
            <a:r>
              <a:rPr lang="ru-RU" sz="20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Федеральный фонд пространственных данных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794" y="2855594"/>
            <a:ext cx="10447938" cy="3571711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1089667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3231" y="1987650"/>
            <a:ext cx="8824784" cy="433915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8BFCAB12-6377-47D4-9244-32F464935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527C8-8DF7-483B-BAF2-8C12BF53059C}" type="slidenum">
              <a:rPr lang="ru-RU" smtClean="0"/>
              <a:t>12</a:t>
            </a:fld>
            <a:endParaRPr lang="ru-RU"/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xmlns="" id="{4271EF26-4B3E-4AFD-A089-FEBBF959F9D2}"/>
              </a:ext>
            </a:extLst>
          </p:cNvPr>
          <p:cNvSpPr>
            <a:spLocks/>
          </p:cNvSpPr>
          <p:nvPr/>
        </p:nvSpPr>
        <p:spPr bwMode="auto">
          <a:xfrm>
            <a:off x="777114" y="388067"/>
            <a:ext cx="714695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16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Назначение системы</a:t>
            </a: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4E036205-397B-4863-A40B-4AED208D4310}"/>
              </a:ext>
            </a:extLst>
          </p:cNvPr>
          <p:cNvSpPr txBox="1">
            <a:spLocks/>
          </p:cNvSpPr>
          <p:nvPr/>
        </p:nvSpPr>
        <p:spPr>
          <a:xfrm>
            <a:off x="761584" y="38479"/>
            <a:ext cx="7887116" cy="4055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0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Региональная геоинформационная система Рязанской области</a:t>
            </a:r>
            <a:endParaRPr lang="ru-RU" sz="2000" dirty="0"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523B31E5-83FA-4169-B5C4-21FF8C478AC2}"/>
              </a:ext>
            </a:extLst>
          </p:cNvPr>
          <p:cNvSpPr txBox="1"/>
          <p:nvPr/>
        </p:nvSpPr>
        <p:spPr>
          <a:xfrm>
            <a:off x="429082" y="945284"/>
            <a:ext cx="1133383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Система предназначена для сбора, обработки, хранения и непрерывной актуализации пространственной информации о состоянии и динамике развития объектов и территорий Рязанской области. РГИС РО создаёт условия для межведомственного и межуровневого информационного обмена, обеспечивает повышение оперативности и качества принимаемых решений по различным направлениям социально-экономического развития и инвестиционной привлекательности Рязанской области.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2614450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36036B08-C04D-4BC5-A0AF-498B24E8A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527C8-8DF7-483B-BAF2-8C12BF53059C}" type="slidenum">
              <a:rPr lang="ru-RU" smtClean="0"/>
              <a:t>13</a:t>
            </a:fld>
            <a:endParaRPr lang="ru-RU"/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xmlns="" id="{EFC6CEC0-4F71-4269-8D60-05FF32EDDFF3}"/>
              </a:ext>
            </a:extLst>
          </p:cNvPr>
          <p:cNvSpPr>
            <a:spLocks/>
          </p:cNvSpPr>
          <p:nvPr/>
        </p:nvSpPr>
        <p:spPr bwMode="auto">
          <a:xfrm>
            <a:off x="777114" y="388067"/>
            <a:ext cx="714695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16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Назначение системы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F3332FD2-B023-4455-BCE5-C78E0247132D}"/>
              </a:ext>
            </a:extLst>
          </p:cNvPr>
          <p:cNvSpPr txBox="1">
            <a:spLocks/>
          </p:cNvSpPr>
          <p:nvPr/>
        </p:nvSpPr>
        <p:spPr>
          <a:xfrm>
            <a:off x="761584" y="38479"/>
            <a:ext cx="7887116" cy="4055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0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Региональная геоинформационная система Рязанской области</a:t>
            </a:r>
            <a:endParaRPr lang="ru-RU" sz="2000" dirty="0"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xmlns="" id="{6DB7F714-DB77-42DE-9672-F2740433D5C0}"/>
              </a:ext>
            </a:extLst>
          </p:cNvPr>
          <p:cNvSpPr>
            <a:spLocks/>
          </p:cNvSpPr>
          <p:nvPr/>
        </p:nvSpPr>
        <p:spPr bwMode="auto">
          <a:xfrm>
            <a:off x="432446" y="1179047"/>
            <a:ext cx="378323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14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Основные бизнес-процессы: </a:t>
            </a: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xmlns="" id="{0F07B8C7-0B1E-462B-AF52-F6EA5A4E096A}"/>
              </a:ext>
            </a:extLst>
          </p:cNvPr>
          <p:cNvSpPr>
            <a:spLocks/>
          </p:cNvSpPr>
          <p:nvPr/>
        </p:nvSpPr>
        <p:spPr bwMode="auto">
          <a:xfrm>
            <a:off x="432445" y="3297011"/>
            <a:ext cx="273106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1400" b="1" dirty="0">
                <a:effectLst/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Базовые модули:</a:t>
            </a:r>
          </a:p>
        </p:txBody>
      </p:sp>
      <p:pic>
        <p:nvPicPr>
          <p:cNvPr id="7" name="Picture 3" descr="F:\_WORK\ПРЕЗЕНТАЦИИ\РГИС РО\65749.png">
            <a:extLst>
              <a:ext uri="{FF2B5EF4-FFF2-40B4-BE49-F238E27FC236}">
                <a16:creationId xmlns:a16="http://schemas.microsoft.com/office/drawing/2014/main" xmlns="" id="{3B5AD0E9-4B6C-4FF4-853C-911529337A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5049" y="726621"/>
            <a:ext cx="3089209" cy="5771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562BA36-86F8-432F-818C-00D6BBB1C14E}"/>
              </a:ext>
            </a:extLst>
          </p:cNvPr>
          <p:cNvSpPr txBox="1"/>
          <p:nvPr/>
        </p:nvSpPr>
        <p:spPr>
          <a:xfrm>
            <a:off x="432445" y="3572599"/>
            <a:ext cx="3287299" cy="1908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2000" lvl="0" indent="-252000" algn="just"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30000"/>
              <a:buFont typeface="Wingdings" panose="05000000000000000000" pitchFamily="2" charset="2"/>
              <a:buChar char="ü"/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Подсистема хранения данных;</a:t>
            </a:r>
          </a:p>
          <a:p>
            <a:pPr marL="252000" lvl="0" indent="-252000" algn="just"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30000"/>
              <a:buFont typeface="Wingdings" panose="05000000000000000000" pitchFamily="2" charset="2"/>
              <a:buChar char="ü"/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Подсистема обработки данных;</a:t>
            </a:r>
          </a:p>
          <a:p>
            <a:pPr marL="252000" lvl="0" indent="-252000" algn="just"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30000"/>
              <a:buFont typeface="Wingdings" panose="05000000000000000000" pitchFamily="2" charset="2"/>
              <a:buChar char="ü"/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Подсистема пользовательского интерфейса;</a:t>
            </a:r>
          </a:p>
          <a:p>
            <a:pPr marL="252000" lvl="0" indent="-252000" algn="just"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30000"/>
              <a:buFont typeface="Wingdings" panose="05000000000000000000" pitchFamily="2" charset="2"/>
              <a:buChar char="ü"/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Мобильное приложение;</a:t>
            </a:r>
          </a:p>
          <a:p>
            <a:pPr marL="252000" lvl="0" indent="-252000" algn="just"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30000"/>
              <a:buFont typeface="Wingdings" panose="05000000000000000000" pitchFamily="2" charset="2"/>
              <a:buChar char="ü"/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Модуль учёта земель сельхозназначения (УЗСХН).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40ECBBC-CB2A-49FA-9A61-0D2526A3AA7B}"/>
              </a:ext>
            </a:extLst>
          </p:cNvPr>
          <p:cNvSpPr txBox="1"/>
          <p:nvPr/>
        </p:nvSpPr>
        <p:spPr>
          <a:xfrm>
            <a:off x="432445" y="1470420"/>
            <a:ext cx="3287299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2000" lvl="0" indent="-252000" algn="just"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30000"/>
              <a:buFont typeface="Wingdings" panose="05000000000000000000" pitchFamily="2" charset="2"/>
              <a:buChar char="ü"/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Создание и обновление библиотек условных знаков;</a:t>
            </a:r>
          </a:p>
          <a:p>
            <a:pPr marL="252000" lvl="0" indent="-252000" algn="just"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30000"/>
              <a:buFont typeface="Wingdings" panose="05000000000000000000" pitchFamily="2" charset="2"/>
              <a:buChar char="ü"/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Сбор и подготовка к публикации пространственных данных; </a:t>
            </a:r>
          </a:p>
          <a:p>
            <a:pPr marL="252000" lvl="0" indent="-252000" algn="just"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30000"/>
              <a:buFont typeface="Wingdings" panose="05000000000000000000" pitchFamily="2" charset="2"/>
              <a:buChar char="ü"/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Публикации эталонных наборов пространственных данных и их пространственных метаданных.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xmlns="" id="{017124A6-3BEF-457D-9DBF-A89F9B8F33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7977" y="1383221"/>
            <a:ext cx="3810000" cy="421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56930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4C7A9C30-9FC8-4523-BFBC-840D2B408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527C8-8DF7-483B-BAF2-8C12BF53059C}" type="slidenum">
              <a:rPr lang="ru-RU" smtClean="0"/>
              <a:t>14</a:t>
            </a:fld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580A1E8-35E4-43A0-8D13-B67DB0CDA99C}"/>
              </a:ext>
            </a:extLst>
          </p:cNvPr>
          <p:cNvSpPr txBox="1"/>
          <p:nvPr/>
        </p:nvSpPr>
        <p:spPr>
          <a:xfrm>
            <a:off x="436389" y="1269358"/>
            <a:ext cx="4268753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2000" indent="-252000" algn="just"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30000"/>
              <a:buFont typeface="Wingdings" panose="05000000000000000000" pitchFamily="2" charset="2"/>
              <a:buChar char="ü"/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Только серийное ПО; </a:t>
            </a:r>
          </a:p>
          <a:p>
            <a:pPr marL="252000" indent="-252000" algn="just"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30000"/>
              <a:buFont typeface="Wingdings" panose="05000000000000000000" pitchFamily="2" charset="2"/>
              <a:buChar char="ü"/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Большое количество ведомств; </a:t>
            </a:r>
          </a:p>
          <a:p>
            <a:pPr marL="252000" indent="-252000" algn="just"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30000"/>
              <a:buFont typeface="Wingdings" panose="05000000000000000000" pitchFamily="2" charset="2"/>
              <a:buChar char="ü"/>
            </a:pP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Поддержка хранения карт в МСК и их публикация в общегосударственной СК;</a:t>
            </a:r>
          </a:p>
          <a:p>
            <a:pPr marL="252000" indent="-252000" algn="just"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30000"/>
              <a:buFont typeface="Wingdings" panose="05000000000000000000" pitchFamily="2" charset="2"/>
              <a:buChar char="ü"/>
            </a:pP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Наличие адресного поиска: по данным Yandex (по подписке), по собственной БД;</a:t>
            </a:r>
          </a:p>
          <a:p>
            <a:pPr marL="252000" indent="-252000" algn="just"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30000"/>
              <a:buFont typeface="Wingdings" panose="05000000000000000000" pitchFamily="2" charset="2"/>
              <a:buChar char="ü"/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Настойка системы условных знаков пользователями ведомств.</a:t>
            </a:r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xmlns="" id="{BF065A28-ADAD-4EC9-9B1B-E839BF42823C}"/>
              </a:ext>
            </a:extLst>
          </p:cNvPr>
          <p:cNvSpPr>
            <a:spLocks/>
          </p:cNvSpPr>
          <p:nvPr/>
        </p:nvSpPr>
        <p:spPr bwMode="auto">
          <a:xfrm>
            <a:off x="777114" y="388067"/>
            <a:ext cx="714695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16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Особенности построения Системы</a:t>
            </a:r>
            <a:endParaRPr lang="ru-RU" sz="1600" dirty="0"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7B466576-C6A2-4B0E-896B-E07D6D12C6E3}"/>
              </a:ext>
            </a:extLst>
          </p:cNvPr>
          <p:cNvSpPr txBox="1">
            <a:spLocks/>
          </p:cNvSpPr>
          <p:nvPr/>
        </p:nvSpPr>
        <p:spPr>
          <a:xfrm>
            <a:off x="761584" y="38479"/>
            <a:ext cx="7887116" cy="4055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0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Региональная геоинформационная система Рязанской области</a:t>
            </a:r>
            <a:endParaRPr lang="ru-RU" sz="2000" dirty="0"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40"/>
          <a:stretch/>
        </p:blipFill>
        <p:spPr>
          <a:xfrm>
            <a:off x="6220685" y="4676586"/>
            <a:ext cx="5455377" cy="100583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38" y="4218298"/>
            <a:ext cx="5420042" cy="208297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5F55D197-2DBE-406B-A37D-37FB9B71F0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80938" y="885487"/>
            <a:ext cx="6174237" cy="3173944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9151670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FC36D298-0868-4B59-966D-5A2A08CEF1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527C8-8DF7-483B-BAF2-8C12BF53059C}" type="slidenum">
              <a:rPr lang="ru-RU" smtClean="0"/>
              <a:t>15</a:t>
            </a:fld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64C17F42-7CE1-420C-BE90-AC496AEA8FFC}"/>
              </a:ext>
            </a:extLst>
          </p:cNvPr>
          <p:cNvSpPr txBox="1"/>
          <p:nvPr/>
        </p:nvSpPr>
        <p:spPr>
          <a:xfrm>
            <a:off x="594593" y="4284396"/>
            <a:ext cx="2729632" cy="10259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spcAft>
                <a:spcPts val="8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8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Геопорталы</a:t>
            </a:r>
            <a:endParaRPr lang="ru-RU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50000"/>
              </a:lnSpc>
              <a:spcAft>
                <a:spcPts val="8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8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Собственная ЦКО</a:t>
            </a:r>
            <a:endParaRPr lang="ru-RU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xmlns="" id="{93322C49-CC5A-452C-80B2-31E0594CE103}"/>
              </a:ext>
            </a:extLst>
          </p:cNvPr>
          <p:cNvSpPr>
            <a:spLocks/>
          </p:cNvSpPr>
          <p:nvPr/>
        </p:nvSpPr>
        <p:spPr bwMode="auto">
          <a:xfrm>
            <a:off x="777114" y="388067"/>
            <a:ext cx="714695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16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Подложка</a:t>
            </a:r>
            <a:endParaRPr lang="ru-RU" sz="1600" dirty="0"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A1BA52D6-15C3-4A7E-ACA8-B9969A73AA17}"/>
              </a:ext>
            </a:extLst>
          </p:cNvPr>
          <p:cNvSpPr txBox="1">
            <a:spLocks/>
          </p:cNvSpPr>
          <p:nvPr/>
        </p:nvSpPr>
        <p:spPr>
          <a:xfrm>
            <a:off x="761584" y="38479"/>
            <a:ext cx="7887116" cy="4055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0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Региональная геоинформационная система Рязанской области</a:t>
            </a:r>
            <a:endParaRPr lang="ru-RU" sz="2000" dirty="0"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398" y="1002880"/>
            <a:ext cx="5247834" cy="25722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2593" y="3857835"/>
            <a:ext cx="5206713" cy="255744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3175" y="1006128"/>
            <a:ext cx="5231227" cy="257220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3351302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4A6AB2F5-8826-479F-9518-6BF43D8526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527C8-8DF7-483B-BAF2-8C12BF53059C}" type="slidenum">
              <a:rPr lang="ru-RU" smtClean="0"/>
              <a:t>16</a:t>
            </a:fld>
            <a:endParaRPr lang="ru-RU"/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xmlns="" id="{313F1A1E-24C8-4365-86CB-A37A096AC5FD}"/>
              </a:ext>
            </a:extLst>
          </p:cNvPr>
          <p:cNvSpPr>
            <a:spLocks/>
          </p:cNvSpPr>
          <p:nvPr/>
        </p:nvSpPr>
        <p:spPr bwMode="auto">
          <a:xfrm>
            <a:off x="777114" y="388067"/>
            <a:ext cx="714695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16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Трёхмерная визуализация</a:t>
            </a:r>
            <a:endParaRPr lang="ru-RU" sz="1600" dirty="0"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95F4CDF0-1354-4D40-BAFB-58591B2DF579}"/>
              </a:ext>
            </a:extLst>
          </p:cNvPr>
          <p:cNvSpPr txBox="1">
            <a:spLocks/>
          </p:cNvSpPr>
          <p:nvPr/>
        </p:nvSpPr>
        <p:spPr>
          <a:xfrm>
            <a:off x="761584" y="38479"/>
            <a:ext cx="7887116" cy="4055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0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Региональная геоинформационная система Рязанской области</a:t>
            </a:r>
            <a:endParaRPr lang="ru-RU" sz="2000" dirty="0"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38" y="1123834"/>
            <a:ext cx="6701185" cy="340272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3996" y="2579165"/>
            <a:ext cx="6604189" cy="3393009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6623016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C7E13CDC-D7F1-442B-8EC8-95765B78DCC9}"/>
              </a:ext>
            </a:extLst>
          </p:cNvPr>
          <p:cNvSpPr/>
          <p:nvPr/>
        </p:nvSpPr>
        <p:spPr>
          <a:xfrm>
            <a:off x="0" y="0"/>
            <a:ext cx="12192000" cy="1051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0B5B1836-0E49-4D8A-9BBE-775607F0742F}"/>
              </a:ext>
            </a:extLst>
          </p:cNvPr>
          <p:cNvSpPr/>
          <p:nvPr/>
        </p:nvSpPr>
        <p:spPr>
          <a:xfrm flipH="1">
            <a:off x="-6" y="0"/>
            <a:ext cx="12192003" cy="973998"/>
          </a:xfrm>
          <a:prstGeom prst="rect">
            <a:avLst/>
          </a:prstGeom>
          <a:gradFill flip="none" rotWithShape="1">
            <a:gsLst>
              <a:gs pos="19000">
                <a:srgbClr val="9AE2FC">
                  <a:shade val="30000"/>
                  <a:satMod val="115000"/>
                  <a:alpha val="34000"/>
                  <a:lumMod val="74000"/>
                  <a:lumOff val="26000"/>
                </a:srgbClr>
              </a:gs>
              <a:gs pos="47000">
                <a:srgbClr val="9AE2FC">
                  <a:shade val="67500"/>
                  <a:satMod val="115000"/>
                </a:srgbClr>
              </a:gs>
              <a:gs pos="91000">
                <a:srgbClr val="9AE2FC">
                  <a:shade val="100000"/>
                  <a:satMod val="11500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85C6B436-4BF6-405F-9141-B2BDA5E95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527C8-8DF7-483B-BAF2-8C12BF53059C}" type="slidenum">
              <a:rPr lang="ru-RU" smtClean="0"/>
              <a:t>17</a:t>
            </a:fld>
            <a:endParaRPr lang="ru-RU"/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xmlns="" id="{FD6B5C49-1DE1-40D5-A342-0738A7395C88}"/>
              </a:ext>
            </a:extLst>
          </p:cNvPr>
          <p:cNvSpPr>
            <a:spLocks/>
          </p:cNvSpPr>
          <p:nvPr/>
        </p:nvSpPr>
        <p:spPr bwMode="auto">
          <a:xfrm>
            <a:off x="777114" y="388067"/>
            <a:ext cx="1087386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Ведение слоя кадастровых данных, по материалам, получаемых из </a:t>
            </a:r>
          </a:p>
          <a:p>
            <a:r>
              <a:rPr lang="en-US" sz="16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XML</a:t>
            </a:r>
            <a:r>
              <a:rPr lang="ru-RU" sz="16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файлов Росреестра. МСК в 3857</a:t>
            </a:r>
            <a:endParaRPr lang="ru-RU" sz="1600" dirty="0"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0B0096A0-6DD1-4DC5-BA78-8A10A01AEE1C}"/>
              </a:ext>
            </a:extLst>
          </p:cNvPr>
          <p:cNvSpPr txBox="1">
            <a:spLocks/>
          </p:cNvSpPr>
          <p:nvPr/>
        </p:nvSpPr>
        <p:spPr>
          <a:xfrm>
            <a:off x="761584" y="38479"/>
            <a:ext cx="7887116" cy="4055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0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Региональная геоинформационная система Рязанской области</a:t>
            </a:r>
            <a:endParaRPr lang="ru-RU" sz="2000" dirty="0"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6854" y="1273101"/>
            <a:ext cx="9958292" cy="489650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Picture 3">
            <a:extLst>
              <a:ext uri="{FF2B5EF4-FFF2-40B4-BE49-F238E27FC236}">
                <a16:creationId xmlns:a16="http://schemas.microsoft.com/office/drawing/2014/main" xmlns="" id="{EE398A71-766E-4858-9B4A-FCC6EC6B0C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9432" y="185738"/>
            <a:ext cx="1814825" cy="380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58622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1F2269CA-8155-4C85-9B59-31BFBF528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527C8-8DF7-483B-BAF2-8C12BF53059C}" type="slidenum">
              <a:rPr lang="ru-RU" smtClean="0"/>
              <a:t>18</a:t>
            </a:fld>
            <a:endParaRPr lang="ru-RU"/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xmlns="" id="{70602298-8ACF-48C1-B316-C17A28A9452C}"/>
              </a:ext>
            </a:extLst>
          </p:cNvPr>
          <p:cNvSpPr>
            <a:spLocks/>
          </p:cNvSpPr>
          <p:nvPr/>
        </p:nvSpPr>
        <p:spPr bwMode="auto">
          <a:xfrm>
            <a:off x="754254" y="388067"/>
            <a:ext cx="714695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16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Назначение системы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CE2E6BF3-9F28-41A4-913C-9ED9B6361A40}"/>
              </a:ext>
            </a:extLst>
          </p:cNvPr>
          <p:cNvSpPr txBox="1">
            <a:spLocks/>
          </p:cNvSpPr>
          <p:nvPr/>
        </p:nvSpPr>
        <p:spPr>
          <a:xfrm>
            <a:off x="761584" y="30859"/>
            <a:ext cx="8100476" cy="4055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0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Корпоративная геоинформационная система ПАО «</a:t>
            </a:r>
            <a:r>
              <a:rPr lang="ru-RU" sz="2000" b="1" dirty="0" err="1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Россети</a:t>
            </a:r>
            <a:r>
              <a:rPr lang="ru-RU" sz="20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»</a:t>
            </a:r>
            <a:endParaRPr lang="ru-RU" sz="2000" dirty="0"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1" name="Rectangle 1">
            <a:extLst>
              <a:ext uri="{FF2B5EF4-FFF2-40B4-BE49-F238E27FC236}">
                <a16:creationId xmlns:a16="http://schemas.microsoft.com/office/drawing/2014/main" xmlns="" id="{3DE17E70-9F1F-4F0C-8147-87CF8777CE55}"/>
              </a:ext>
            </a:extLst>
          </p:cNvPr>
          <p:cNvSpPr>
            <a:spLocks/>
          </p:cNvSpPr>
          <p:nvPr/>
        </p:nvSpPr>
        <p:spPr bwMode="auto">
          <a:xfrm>
            <a:off x="929514" y="1409147"/>
            <a:ext cx="714695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1600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Назначение: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EF5C9B3-4028-46D8-9FCD-003975012F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604" y="1442965"/>
            <a:ext cx="4387042" cy="79926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8FF033E4-05C3-44A5-937D-E2C751DDE0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604" y="2691894"/>
            <a:ext cx="4387042" cy="79926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1B3D7B99-BB5A-4529-8E00-E89D431739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604" y="3991996"/>
            <a:ext cx="4387042" cy="79926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4" name="TextBox 8">
            <a:extLst>
              <a:ext uri="{FF2B5EF4-FFF2-40B4-BE49-F238E27FC236}">
                <a16:creationId xmlns:a16="http://schemas.microsoft.com/office/drawing/2014/main" xmlns="" id="{B41745E8-909A-422B-97C9-AEC398731BDF}"/>
              </a:ext>
            </a:extLst>
          </p:cNvPr>
          <p:cNvSpPr txBox="1"/>
          <p:nvPr/>
        </p:nvSpPr>
        <p:spPr>
          <a:xfrm>
            <a:off x="1723185" y="2759804"/>
            <a:ext cx="3498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10591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21181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31772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42362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52953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63544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74134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84725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Обработка и геоанализ пространственной информации</a:t>
            </a:r>
          </a:p>
        </p:txBody>
      </p:sp>
      <p:sp>
        <p:nvSpPr>
          <p:cNvPr id="15" name="TextBox 9">
            <a:extLst>
              <a:ext uri="{FF2B5EF4-FFF2-40B4-BE49-F238E27FC236}">
                <a16:creationId xmlns:a16="http://schemas.microsoft.com/office/drawing/2014/main" xmlns="" id="{4C699DC0-02B2-459C-8E3F-273F6F5F84D9}"/>
              </a:ext>
            </a:extLst>
          </p:cNvPr>
          <p:cNvSpPr txBox="1"/>
          <p:nvPr/>
        </p:nvSpPr>
        <p:spPr>
          <a:xfrm>
            <a:off x="1573103" y="4156076"/>
            <a:ext cx="37988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10591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21181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31772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42362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52953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63544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74134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84725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Визуализация пространственной информации</a:t>
            </a:r>
          </a:p>
        </p:txBody>
      </p:sp>
      <p:sp>
        <p:nvSpPr>
          <p:cNvPr id="16" name="TextBox 10">
            <a:extLst>
              <a:ext uri="{FF2B5EF4-FFF2-40B4-BE49-F238E27FC236}">
                <a16:creationId xmlns:a16="http://schemas.microsoft.com/office/drawing/2014/main" xmlns="" id="{9D39E139-F33F-49BF-809B-0AFDB212502D}"/>
              </a:ext>
            </a:extLst>
          </p:cNvPr>
          <p:cNvSpPr txBox="1"/>
          <p:nvPr/>
        </p:nvSpPr>
        <p:spPr>
          <a:xfrm>
            <a:off x="1616418" y="1563688"/>
            <a:ext cx="37121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10591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21181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31772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42362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52953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63544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74134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84725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Автоматизация процессов сбора пространственной информации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2C9EA9D7-C849-4DAE-AA30-5D24F88CF6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604" y="5345048"/>
            <a:ext cx="4387042" cy="79926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9" name="TextBox 11">
            <a:extLst>
              <a:ext uri="{FF2B5EF4-FFF2-40B4-BE49-F238E27FC236}">
                <a16:creationId xmlns:a16="http://schemas.microsoft.com/office/drawing/2014/main" xmlns="" id="{E2286CB7-8D0F-47D7-9B70-97777E46AA51}"/>
              </a:ext>
            </a:extLst>
          </p:cNvPr>
          <p:cNvSpPr txBox="1"/>
          <p:nvPr/>
        </p:nvSpPr>
        <p:spPr>
          <a:xfrm>
            <a:off x="1846471" y="5352192"/>
            <a:ext cx="32520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10591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21181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31772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42362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52953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63544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74134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84725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Обеспечение актуальной пространственной и атрибутивной информацией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D439E52A-57B7-4FEF-9E3B-1F22DE1703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554" y="5108721"/>
            <a:ext cx="931166" cy="1042523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860F07DD-1B34-4577-89D6-124943CA80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554" y="3766916"/>
            <a:ext cx="931166" cy="104252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2D2773B8-2EB5-4A96-BA53-60FCB99D63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108" y="2460005"/>
            <a:ext cx="931166" cy="1042523"/>
          </a:xfrm>
          <a:prstGeom prst="rect">
            <a:avLst/>
          </a:prstGeom>
        </p:spPr>
      </p:pic>
      <p:sp>
        <p:nvSpPr>
          <p:cNvPr id="23" name="TextBox 13">
            <a:extLst>
              <a:ext uri="{FF2B5EF4-FFF2-40B4-BE49-F238E27FC236}">
                <a16:creationId xmlns:a16="http://schemas.microsoft.com/office/drawing/2014/main" xmlns="" id="{AD554C41-468E-49CE-BCF3-9C5ADD47195F}"/>
              </a:ext>
            </a:extLst>
          </p:cNvPr>
          <p:cNvSpPr txBox="1"/>
          <p:nvPr/>
        </p:nvSpPr>
        <p:spPr>
          <a:xfrm>
            <a:off x="1126662" y="3955555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10591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21181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31772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42362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52953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63544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74134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84725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chemeClr val="bg1"/>
                </a:solidFill>
                <a:latin typeface="Arial Black" panose="020B0A04020102020204" pitchFamily="34" charset="0"/>
              </a:rPr>
              <a:t>3</a:t>
            </a:r>
          </a:p>
        </p:txBody>
      </p:sp>
      <p:sp>
        <p:nvSpPr>
          <p:cNvPr id="24" name="TextBox 15">
            <a:extLst>
              <a:ext uri="{FF2B5EF4-FFF2-40B4-BE49-F238E27FC236}">
                <a16:creationId xmlns:a16="http://schemas.microsoft.com/office/drawing/2014/main" xmlns="" id="{28104790-2431-4CB3-B822-A5D5E9081D44}"/>
              </a:ext>
            </a:extLst>
          </p:cNvPr>
          <p:cNvSpPr txBox="1"/>
          <p:nvPr/>
        </p:nvSpPr>
        <p:spPr>
          <a:xfrm>
            <a:off x="1154714" y="2653782"/>
            <a:ext cx="333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10591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21181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31772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42362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52953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63544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74134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84725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chemeClr val="bg1"/>
                </a:solidFill>
                <a:latin typeface="Arial Black" panose="020B0A04020102020204" pitchFamily="34" charset="0"/>
              </a:rPr>
              <a:t>2</a:t>
            </a:r>
          </a:p>
        </p:txBody>
      </p:sp>
      <p:sp>
        <p:nvSpPr>
          <p:cNvPr id="25" name="TextBox 13">
            <a:extLst>
              <a:ext uri="{FF2B5EF4-FFF2-40B4-BE49-F238E27FC236}">
                <a16:creationId xmlns:a16="http://schemas.microsoft.com/office/drawing/2014/main" xmlns="" id="{56E8A51A-D4D5-4393-B810-6D14680E1543}"/>
              </a:ext>
            </a:extLst>
          </p:cNvPr>
          <p:cNvSpPr txBox="1"/>
          <p:nvPr/>
        </p:nvSpPr>
        <p:spPr>
          <a:xfrm>
            <a:off x="1126662" y="5304794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10591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21181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31772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42362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52953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63544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74134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84725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chemeClr val="bg1"/>
                </a:solidFill>
                <a:latin typeface="Arial Black" panose="020B0A04020102020204" pitchFamily="34" charset="0"/>
              </a:rPr>
              <a:t>4</a:t>
            </a:r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xmlns="" id="{FD5D8689-FCF9-45B5-A291-B28A6A1138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567" y="1209937"/>
            <a:ext cx="931166" cy="1042523"/>
          </a:xfrm>
          <a:prstGeom prst="rect">
            <a:avLst/>
          </a:prstGeom>
        </p:spPr>
      </p:pic>
      <p:sp>
        <p:nvSpPr>
          <p:cNvPr id="27" name="TextBox 16">
            <a:extLst>
              <a:ext uri="{FF2B5EF4-FFF2-40B4-BE49-F238E27FC236}">
                <a16:creationId xmlns:a16="http://schemas.microsoft.com/office/drawing/2014/main" xmlns="" id="{F0CC09A4-A19E-4F45-BBE7-E4493ADEDA66}"/>
              </a:ext>
            </a:extLst>
          </p:cNvPr>
          <p:cNvSpPr txBox="1"/>
          <p:nvPr/>
        </p:nvSpPr>
        <p:spPr>
          <a:xfrm>
            <a:off x="1154714" y="1371546"/>
            <a:ext cx="333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10591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21181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31772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42362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52953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63544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74134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84725" algn="l" defTabSz="122118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chemeClr val="bg1"/>
                </a:solidFill>
                <a:latin typeface="Arial Black" panose="020B0A04020102020204" pitchFamily="34" charset="0"/>
              </a:rPr>
              <a:t>1</a:t>
            </a:r>
          </a:p>
        </p:txBody>
      </p:sp>
      <p:pic>
        <p:nvPicPr>
          <p:cNvPr id="28" name="Picture 2" descr="F:\_WORK\ПРЕЗЕНТАЦИИ\Россети\схема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6633" y="1083829"/>
            <a:ext cx="6061492" cy="4217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01542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Picture 2" descr="F:\Аня\презентации\platforma\all_daily.png">
            <a:extLst>
              <a:ext uri="{FF2B5EF4-FFF2-40B4-BE49-F238E27FC236}">
                <a16:creationId xmlns:a16="http://schemas.microsoft.com/office/drawing/2014/main" xmlns="" id="{3336EA8F-CD33-4C78-B282-233168FBF3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alphaModFix amt="60000"/>
          </a:blip>
          <a:srcRect/>
          <a:stretch>
            <a:fillRect/>
          </a:stretch>
        </p:blipFill>
        <p:spPr bwMode="auto">
          <a:xfrm>
            <a:off x="8482235" y="4569937"/>
            <a:ext cx="2191644" cy="1202682"/>
          </a:xfrm>
          <a:prstGeom prst="rect">
            <a:avLst/>
          </a:prstGeom>
          <a:noFill/>
        </p:spPr>
      </p:pic>
      <p:sp>
        <p:nvSpPr>
          <p:cNvPr id="7" name="Rectangle 1">
            <a:extLst>
              <a:ext uri="{FF2B5EF4-FFF2-40B4-BE49-F238E27FC236}">
                <a16:creationId xmlns:a16="http://schemas.microsoft.com/office/drawing/2014/main" xmlns="" id="{70602298-8ACF-48C1-B316-C17A28A9452C}"/>
              </a:ext>
            </a:extLst>
          </p:cNvPr>
          <p:cNvSpPr>
            <a:spLocks/>
          </p:cNvSpPr>
          <p:nvPr/>
        </p:nvSpPr>
        <p:spPr bwMode="auto">
          <a:xfrm>
            <a:off x="754254" y="388067"/>
            <a:ext cx="714695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16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Назначение системы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CE2E6BF3-9F28-41A4-913C-9ED9B6361A40}"/>
              </a:ext>
            </a:extLst>
          </p:cNvPr>
          <p:cNvSpPr txBox="1">
            <a:spLocks/>
          </p:cNvSpPr>
          <p:nvPr/>
        </p:nvSpPr>
        <p:spPr>
          <a:xfrm>
            <a:off x="761584" y="30859"/>
            <a:ext cx="8100476" cy="4055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0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Корпоративная геоинформационная система ПАО «</a:t>
            </a:r>
            <a:r>
              <a:rPr lang="ru-RU" sz="2000" b="1" dirty="0" err="1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Россети</a:t>
            </a:r>
            <a:r>
              <a:rPr lang="ru-RU" sz="20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»</a:t>
            </a:r>
            <a:endParaRPr lang="ru-RU" sz="2000" dirty="0"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30" name="TextBox 229">
            <a:extLst>
              <a:ext uri="{FF2B5EF4-FFF2-40B4-BE49-F238E27FC236}">
                <a16:creationId xmlns:a16="http://schemas.microsoft.com/office/drawing/2014/main" xmlns="" id="{F1B668BF-FDC0-4D3E-A06C-932EAD3244D8}"/>
              </a:ext>
            </a:extLst>
          </p:cNvPr>
          <p:cNvSpPr txBox="1"/>
          <p:nvPr/>
        </p:nvSpPr>
        <p:spPr>
          <a:xfrm>
            <a:off x="1433950" y="5237971"/>
            <a:ext cx="21435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solidFill>
                  <a:schemeClr val="bg1"/>
                </a:solidFill>
              </a:rPr>
              <a:t>Обеспечение информационного взаимодействия с АСУ ПАО «Россети» и ДЗО</a:t>
            </a:r>
          </a:p>
        </p:txBody>
      </p:sp>
      <p:grpSp>
        <p:nvGrpSpPr>
          <p:cNvPr id="231" name="Группа 230">
            <a:extLst>
              <a:ext uri="{FF2B5EF4-FFF2-40B4-BE49-F238E27FC236}">
                <a16:creationId xmlns:a16="http://schemas.microsoft.com/office/drawing/2014/main" xmlns="" id="{D3B73D70-38B6-4881-B807-57AD6F1A11C7}"/>
              </a:ext>
            </a:extLst>
          </p:cNvPr>
          <p:cNvGrpSpPr/>
          <p:nvPr/>
        </p:nvGrpSpPr>
        <p:grpSpPr>
          <a:xfrm>
            <a:off x="425336" y="2683510"/>
            <a:ext cx="3163837" cy="1992593"/>
            <a:chOff x="68154" y="2219224"/>
            <a:chExt cx="3217962" cy="2024281"/>
          </a:xfrm>
        </p:grpSpPr>
        <p:pic>
          <p:nvPicPr>
            <p:cNvPr id="232" name="Picture 2" descr="F:\Аня\презентации\platforma\all_daily.png">
              <a:extLst>
                <a:ext uri="{FF2B5EF4-FFF2-40B4-BE49-F238E27FC236}">
                  <a16:creationId xmlns:a16="http://schemas.microsoft.com/office/drawing/2014/main" xmlns="" id="{3D1B0D1D-58A6-433A-9743-6403E7B76DC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alphaModFix amt="60000"/>
            </a:blip>
            <a:srcRect/>
            <a:stretch>
              <a:fillRect/>
            </a:stretch>
          </p:blipFill>
          <p:spPr bwMode="auto">
            <a:xfrm>
              <a:off x="500034" y="2471619"/>
              <a:ext cx="2786082" cy="1528885"/>
            </a:xfrm>
            <a:prstGeom prst="rect">
              <a:avLst/>
            </a:prstGeom>
            <a:noFill/>
          </p:spPr>
        </p:pic>
        <p:pic>
          <p:nvPicPr>
            <p:cNvPr id="233" name="Picture 2" descr="F:\Аня\презентации\platforma\all_daily.png">
              <a:extLst>
                <a:ext uri="{FF2B5EF4-FFF2-40B4-BE49-F238E27FC236}">
                  <a16:creationId xmlns:a16="http://schemas.microsoft.com/office/drawing/2014/main" xmlns="" id="{AE4AEB13-32DE-46B6-9F74-69F3D2BD889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alphaModFix amt="60000"/>
            </a:blip>
            <a:srcRect/>
            <a:stretch>
              <a:fillRect/>
            </a:stretch>
          </p:blipFill>
          <p:spPr bwMode="auto">
            <a:xfrm>
              <a:off x="357158" y="2571744"/>
              <a:ext cx="2786082" cy="1528885"/>
            </a:xfrm>
            <a:prstGeom prst="rect">
              <a:avLst/>
            </a:prstGeom>
            <a:noFill/>
          </p:spPr>
        </p:pic>
        <p:pic>
          <p:nvPicPr>
            <p:cNvPr id="234" name="Picture 2" descr="F:\Аня\презентации\platforma\all_daily.png">
              <a:extLst>
                <a:ext uri="{FF2B5EF4-FFF2-40B4-BE49-F238E27FC236}">
                  <a16:creationId xmlns:a16="http://schemas.microsoft.com/office/drawing/2014/main" xmlns="" id="{F54E0CFE-8CAA-4D99-8103-FB361E9BDAE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alphaModFix amt="60000"/>
            </a:blip>
            <a:srcRect/>
            <a:stretch>
              <a:fillRect/>
            </a:stretch>
          </p:blipFill>
          <p:spPr bwMode="auto">
            <a:xfrm>
              <a:off x="142844" y="2714620"/>
              <a:ext cx="2786082" cy="1528885"/>
            </a:xfrm>
            <a:prstGeom prst="rect">
              <a:avLst/>
            </a:prstGeom>
            <a:noFill/>
          </p:spPr>
        </p:pic>
        <p:pic>
          <p:nvPicPr>
            <p:cNvPr id="235" name="Picture 2" descr="F:\Аня\презентации\platforma\Dizayni.ru-Rubiks-cube-2.png">
              <a:extLst>
                <a:ext uri="{FF2B5EF4-FFF2-40B4-BE49-F238E27FC236}">
                  <a16:creationId xmlns:a16="http://schemas.microsoft.com/office/drawing/2014/main" xmlns="" id="{37A66031-7CDC-401A-9F69-E2012923405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77526" y="3186132"/>
              <a:ext cx="1014400" cy="1014400"/>
            </a:xfrm>
            <a:prstGeom prst="rect">
              <a:avLst/>
            </a:prstGeom>
            <a:noFill/>
          </p:spPr>
        </p:pic>
        <p:pic>
          <p:nvPicPr>
            <p:cNvPr id="236" name="Picture 4" descr="F:\Аня\презентации\platforma\комasfsfп.png">
              <a:extLst>
                <a:ext uri="{FF2B5EF4-FFF2-40B4-BE49-F238E27FC236}">
                  <a16:creationId xmlns:a16="http://schemas.microsoft.com/office/drawing/2014/main" xmlns="" id="{FD5173A6-A6D5-4EA9-A24E-85CEEC19A85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 t="5755" r="39529" b="7927"/>
            <a:stretch>
              <a:fillRect/>
            </a:stretch>
          </p:blipFill>
          <p:spPr bwMode="auto">
            <a:xfrm>
              <a:off x="1571604" y="2571744"/>
              <a:ext cx="928694" cy="1071570"/>
            </a:xfrm>
            <a:prstGeom prst="rect">
              <a:avLst/>
            </a:prstGeom>
            <a:noFill/>
          </p:spPr>
        </p:pic>
        <p:pic>
          <p:nvPicPr>
            <p:cNvPr id="237" name="Picture 4" descr="F:\Аня\презентации\platforma\комasfsfп.png">
              <a:extLst>
                <a:ext uri="{FF2B5EF4-FFF2-40B4-BE49-F238E27FC236}">
                  <a16:creationId xmlns:a16="http://schemas.microsoft.com/office/drawing/2014/main" xmlns="" id="{7E46DE33-3B4C-4836-97F3-6CFFC94EAD3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 t="5755" r="39529" b="7927"/>
            <a:stretch>
              <a:fillRect/>
            </a:stretch>
          </p:blipFill>
          <p:spPr bwMode="auto">
            <a:xfrm>
              <a:off x="1928794" y="3000372"/>
              <a:ext cx="928694" cy="1071570"/>
            </a:xfrm>
            <a:prstGeom prst="rect">
              <a:avLst/>
            </a:prstGeom>
            <a:noFill/>
          </p:spPr>
        </p:pic>
        <p:sp>
          <p:nvSpPr>
            <p:cNvPr id="238" name="Rectangle 6">
              <a:extLst>
                <a:ext uri="{FF2B5EF4-FFF2-40B4-BE49-F238E27FC236}">
                  <a16:creationId xmlns:a16="http://schemas.microsoft.com/office/drawing/2014/main" xmlns="" id="{D73A894D-D15B-4518-8EF8-3555F6892C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54" y="2219224"/>
              <a:ext cx="1823285" cy="2767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>
                <a:lnSpc>
                  <a:spcPct val="120000"/>
                </a:lnSpc>
              </a:pP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  <a:sym typeface="Open Sans" charset="0"/>
                </a:rPr>
                <a:t>GIS </a:t>
              </a:r>
              <a:r>
                <a:rPr lang="en-US" sz="1600" dirty="0" err="1">
                  <a:latin typeface="Arial" panose="020B0604020202020204" pitchFamily="34" charset="0"/>
                  <a:cs typeface="Arial" panose="020B0604020202020204" pitchFamily="34" charset="0"/>
                  <a:sym typeface="Open Sans" charset="0"/>
                </a:rPr>
                <a:t>WebService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  <a:sym typeface="Open Sans" charset="0"/>
              </a:endParaRPr>
            </a:p>
          </p:txBody>
        </p:sp>
        <p:cxnSp>
          <p:nvCxnSpPr>
            <p:cNvPr id="239" name="Прямая соединительная линия 238">
              <a:extLst>
                <a:ext uri="{FF2B5EF4-FFF2-40B4-BE49-F238E27FC236}">
                  <a16:creationId xmlns:a16="http://schemas.microsoft.com/office/drawing/2014/main" xmlns="" id="{758AF85A-CB92-48DA-B78F-5612223765D2}"/>
                </a:ext>
              </a:extLst>
            </p:cNvPr>
            <p:cNvCxnSpPr/>
            <p:nvPr/>
          </p:nvCxnSpPr>
          <p:spPr bwMode="auto">
            <a:xfrm flipH="1" flipV="1">
              <a:off x="1391926" y="3822319"/>
              <a:ext cx="501150" cy="59799"/>
            </a:xfrm>
            <a:prstGeom prst="line">
              <a:avLst/>
            </a:prstGeom>
            <a:blipFill dpi="0" rotWithShape="0">
              <a:blip r:embed="rId6"/>
              <a:srcRect/>
              <a:tile tx="0" ty="0" sx="100000" sy="100000" flip="none" algn="tl"/>
            </a:blipFill>
            <a:ln w="28575" cap="flat" cmpd="sng" algn="ctr">
              <a:solidFill>
                <a:srgbClr val="7030A0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0" name="Прямая соединительная линия 239">
              <a:extLst>
                <a:ext uri="{FF2B5EF4-FFF2-40B4-BE49-F238E27FC236}">
                  <a16:creationId xmlns:a16="http://schemas.microsoft.com/office/drawing/2014/main" xmlns="" id="{A532B83D-5A10-4F1E-B854-8933CA589A31}"/>
                </a:ext>
              </a:extLst>
            </p:cNvPr>
            <p:cNvCxnSpPr/>
            <p:nvPr/>
          </p:nvCxnSpPr>
          <p:spPr bwMode="auto">
            <a:xfrm flipV="1">
              <a:off x="1112710" y="2979910"/>
              <a:ext cx="458894" cy="255238"/>
            </a:xfrm>
            <a:prstGeom prst="line">
              <a:avLst/>
            </a:prstGeom>
            <a:blipFill dpi="0" rotWithShape="0">
              <a:blip r:embed="rId6"/>
              <a:srcRect/>
              <a:tile tx="0" ty="0" sx="100000" sy="100000" flip="none" algn="tl"/>
            </a:blipFill>
            <a:ln w="28575" cap="flat" cmpd="sng" algn="ctr">
              <a:solidFill>
                <a:srgbClr val="7030A0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241" name="Группа 240">
            <a:extLst>
              <a:ext uri="{FF2B5EF4-FFF2-40B4-BE49-F238E27FC236}">
                <a16:creationId xmlns:a16="http://schemas.microsoft.com/office/drawing/2014/main" xmlns="" id="{7DE82741-2847-48B3-823E-E5D9969C740C}"/>
              </a:ext>
            </a:extLst>
          </p:cNvPr>
          <p:cNvGrpSpPr/>
          <p:nvPr/>
        </p:nvGrpSpPr>
        <p:grpSpPr>
          <a:xfrm>
            <a:off x="8195734" y="4574465"/>
            <a:ext cx="2961128" cy="2028065"/>
            <a:chOff x="5900580" y="4557974"/>
            <a:chExt cx="3517756" cy="2409297"/>
          </a:xfrm>
        </p:grpSpPr>
        <p:pic>
          <p:nvPicPr>
            <p:cNvPr id="242" name="Picture 2" descr="F:\Аня\презентации\platforma\all_daily.png">
              <a:extLst>
                <a:ext uri="{FF2B5EF4-FFF2-40B4-BE49-F238E27FC236}">
                  <a16:creationId xmlns:a16="http://schemas.microsoft.com/office/drawing/2014/main" xmlns="" id="{829C6BFF-F6DD-41C4-B25E-734C6E20C5E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alphaModFix amt="60000"/>
            </a:blip>
            <a:srcRect/>
            <a:stretch>
              <a:fillRect/>
            </a:stretch>
          </p:blipFill>
          <p:spPr bwMode="auto">
            <a:xfrm>
              <a:off x="6254654" y="4557974"/>
              <a:ext cx="2603626" cy="1428760"/>
            </a:xfrm>
            <a:prstGeom prst="rect">
              <a:avLst/>
            </a:prstGeom>
            <a:noFill/>
          </p:spPr>
        </p:pic>
        <p:pic>
          <p:nvPicPr>
            <p:cNvPr id="243" name="Picture 5" descr="F:\Аня\кнопки\картинки\3D Chart 3.png">
              <a:extLst>
                <a:ext uri="{FF2B5EF4-FFF2-40B4-BE49-F238E27FC236}">
                  <a16:creationId xmlns:a16="http://schemas.microsoft.com/office/drawing/2014/main" xmlns="" id="{9340C811-F551-4064-B597-AC141F3792A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825158" y="5061568"/>
              <a:ext cx="857256" cy="857256"/>
            </a:xfrm>
            <a:prstGeom prst="rect">
              <a:avLst/>
            </a:prstGeom>
            <a:noFill/>
          </p:spPr>
        </p:pic>
        <p:pic>
          <p:nvPicPr>
            <p:cNvPr id="244" name="Picture 6" descr="F:\Аня\презентации\platforma\гор_планgggшет.png">
              <a:extLst>
                <a:ext uri="{FF2B5EF4-FFF2-40B4-BE49-F238E27FC236}">
                  <a16:creationId xmlns:a16="http://schemas.microsoft.com/office/drawing/2014/main" xmlns="" id="{0A26D43E-D1E6-42AE-9BE9-D231F66D33A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299207" y="4843726"/>
              <a:ext cx="1085037" cy="892975"/>
            </a:xfrm>
            <a:prstGeom prst="rect">
              <a:avLst/>
            </a:prstGeom>
            <a:noFill/>
          </p:spPr>
        </p:pic>
        <p:cxnSp>
          <p:nvCxnSpPr>
            <p:cNvPr id="245" name="Прямая соединительная линия 244">
              <a:extLst>
                <a:ext uri="{FF2B5EF4-FFF2-40B4-BE49-F238E27FC236}">
                  <a16:creationId xmlns:a16="http://schemas.microsoft.com/office/drawing/2014/main" xmlns="" id="{4CA5AB13-DF7F-4AE4-A602-675FF5C54571}"/>
                </a:ext>
              </a:extLst>
            </p:cNvPr>
            <p:cNvCxnSpPr/>
            <p:nvPr/>
          </p:nvCxnSpPr>
          <p:spPr bwMode="auto">
            <a:xfrm flipH="1" flipV="1">
              <a:off x="7424143" y="5290213"/>
              <a:ext cx="362567" cy="139839"/>
            </a:xfrm>
            <a:prstGeom prst="line">
              <a:avLst/>
            </a:prstGeom>
            <a:blipFill dpi="0" rotWithShape="0">
              <a:blip r:embed="rId6"/>
              <a:srcRect/>
              <a:tile tx="0" ty="0" sx="100000" sy="100000" flip="none" algn="tl"/>
            </a:blipFill>
            <a:ln w="28575" cap="flat" cmpd="sng" algn="ctr">
              <a:solidFill>
                <a:srgbClr val="7030A0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46" name="Rectangle 6">
              <a:extLst>
                <a:ext uri="{FF2B5EF4-FFF2-40B4-BE49-F238E27FC236}">
                  <a16:creationId xmlns:a16="http://schemas.microsoft.com/office/drawing/2014/main" xmlns="" id="{D3B0F4DB-5E48-4652-8F30-13EE2F6CF15E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4075" y="5603365"/>
              <a:ext cx="911643" cy="2767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>
                <a:lnSpc>
                  <a:spcPct val="120000"/>
                </a:lnSpc>
              </a:pPr>
              <a:r>
                <a:rPr lang="ru-RU" sz="1600" dirty="0">
                  <a:latin typeface="Arial" panose="020B0604020202020204" pitchFamily="34" charset="0"/>
                  <a:cs typeface="Arial" panose="020B0604020202020204" pitchFamily="34" charset="0"/>
                  <a:sym typeface="Open Sans" charset="0"/>
                </a:rPr>
                <a:t>СУБД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  <a:sym typeface="Open Sans" charset="0"/>
              </a:endParaRPr>
            </a:p>
          </p:txBody>
        </p:sp>
        <p:sp>
          <p:nvSpPr>
            <p:cNvPr id="247" name="Rectangle 6">
              <a:extLst>
                <a:ext uri="{FF2B5EF4-FFF2-40B4-BE49-F238E27FC236}">
                  <a16:creationId xmlns:a16="http://schemas.microsoft.com/office/drawing/2014/main" xmlns="" id="{FC4C1AC2-9B62-4F99-BEDE-3E7D2D3D8D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0580" y="6061616"/>
              <a:ext cx="3517756" cy="905655"/>
            </a:xfrm>
            <a:prstGeom prst="rect">
              <a:avLst/>
            </a:prstGeom>
            <a:noFill/>
            <a:ln>
              <a:noFill/>
            </a:ln>
            <a:effectLst>
              <a:glow rad="800100">
                <a:schemeClr val="bg1"/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>
                <a:lnSpc>
                  <a:spcPct val="120000"/>
                </a:lnSpc>
              </a:pPr>
              <a:r>
                <a:rPr lang="ru-RU" sz="1400" i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sym typeface="Open Sans" charset="0"/>
                </a:rPr>
                <a:t>Атрибутивная и пространственная информация</a:t>
              </a:r>
              <a:endParaRPr lang="en-US" sz="1400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Open Sans" charset="0"/>
              </a:endParaRPr>
            </a:p>
          </p:txBody>
        </p:sp>
      </p:grpSp>
      <p:grpSp>
        <p:nvGrpSpPr>
          <p:cNvPr id="248" name="Группа 247">
            <a:extLst>
              <a:ext uri="{FF2B5EF4-FFF2-40B4-BE49-F238E27FC236}">
                <a16:creationId xmlns:a16="http://schemas.microsoft.com/office/drawing/2014/main" xmlns="" id="{2A3C7517-EEEF-4648-B891-821B5CC0AE49}"/>
              </a:ext>
            </a:extLst>
          </p:cNvPr>
          <p:cNvGrpSpPr/>
          <p:nvPr/>
        </p:nvGrpSpPr>
        <p:grpSpPr>
          <a:xfrm>
            <a:off x="3384302" y="4695256"/>
            <a:ext cx="5154331" cy="1587207"/>
            <a:chOff x="2529438" y="4643953"/>
            <a:chExt cx="6123231" cy="1885568"/>
          </a:xfrm>
        </p:grpSpPr>
        <p:pic>
          <p:nvPicPr>
            <p:cNvPr id="249" name="Picture 2" descr="F:\Аня\презентации\platforma\all_daily.png">
              <a:extLst>
                <a:ext uri="{FF2B5EF4-FFF2-40B4-BE49-F238E27FC236}">
                  <a16:creationId xmlns:a16="http://schemas.microsoft.com/office/drawing/2014/main" xmlns="" id="{7E359BD8-4608-4661-8460-181BB050AD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alphaModFix amt="60000"/>
            </a:blip>
            <a:srcRect/>
            <a:stretch>
              <a:fillRect/>
            </a:stretch>
          </p:blipFill>
          <p:spPr bwMode="auto">
            <a:xfrm>
              <a:off x="3071802" y="4786322"/>
              <a:ext cx="3176626" cy="1743199"/>
            </a:xfrm>
            <a:prstGeom prst="rect">
              <a:avLst/>
            </a:prstGeom>
            <a:noFill/>
          </p:spPr>
        </p:pic>
        <p:pic>
          <p:nvPicPr>
            <p:cNvPr id="250" name="Picture 8" descr="C:\Users\Anna\Downloads\1410881163_HP-Monitor-Wall2-Dock-512.png">
              <a:extLst>
                <a:ext uri="{FF2B5EF4-FFF2-40B4-BE49-F238E27FC236}">
                  <a16:creationId xmlns:a16="http://schemas.microsoft.com/office/drawing/2014/main" xmlns="" id="{9B78EEA0-23F1-4142-B32D-2BD59B17147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3286116" y="5705105"/>
              <a:ext cx="571504" cy="514731"/>
            </a:xfrm>
            <a:prstGeom prst="rect">
              <a:avLst/>
            </a:prstGeom>
            <a:noFill/>
          </p:spPr>
        </p:pic>
        <p:pic>
          <p:nvPicPr>
            <p:cNvPr id="251" name="Picture 8" descr="C:\Users\Anna\Downloads\1410881163_HP-Monitor-Wall2-Dock-512.png">
              <a:extLst>
                <a:ext uri="{FF2B5EF4-FFF2-40B4-BE49-F238E27FC236}">
                  <a16:creationId xmlns:a16="http://schemas.microsoft.com/office/drawing/2014/main" xmlns="" id="{C7B39801-B22D-4538-9D9E-6FE3F3A6FE5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000496" y="5986103"/>
              <a:ext cx="571504" cy="514731"/>
            </a:xfrm>
            <a:prstGeom prst="rect">
              <a:avLst/>
            </a:prstGeom>
            <a:noFill/>
          </p:spPr>
        </p:pic>
        <p:pic>
          <p:nvPicPr>
            <p:cNvPr id="252" name="Picture 8" descr="C:\Users\Anna\Downloads\1410881163_HP-Monitor-Wall2-Dock-512.png">
              <a:extLst>
                <a:ext uri="{FF2B5EF4-FFF2-40B4-BE49-F238E27FC236}">
                  <a16:creationId xmlns:a16="http://schemas.microsoft.com/office/drawing/2014/main" xmlns="" id="{29941E8F-52DD-45EA-B5E4-ABA57B1A832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886938" y="6007046"/>
              <a:ext cx="571504" cy="514731"/>
            </a:xfrm>
            <a:prstGeom prst="rect">
              <a:avLst/>
            </a:prstGeom>
            <a:noFill/>
          </p:spPr>
        </p:pic>
        <p:pic>
          <p:nvPicPr>
            <p:cNvPr id="253" name="Picture 8" descr="C:\Users\Anna\Downloads\1410881163_HP-Monitor-Wall2-Dock-512.png">
              <a:extLst>
                <a:ext uri="{FF2B5EF4-FFF2-40B4-BE49-F238E27FC236}">
                  <a16:creationId xmlns:a16="http://schemas.microsoft.com/office/drawing/2014/main" xmlns="" id="{662FEF6E-D766-40E0-BF2B-576AA7AE639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5429256" y="5705105"/>
              <a:ext cx="571504" cy="514731"/>
            </a:xfrm>
            <a:prstGeom prst="rect">
              <a:avLst/>
            </a:prstGeom>
            <a:noFill/>
          </p:spPr>
        </p:pic>
        <p:pic>
          <p:nvPicPr>
            <p:cNvPr id="254" name="Picture 11" descr="F:\Аня\презентации\platforma\server.png">
              <a:extLst>
                <a:ext uri="{FF2B5EF4-FFF2-40B4-BE49-F238E27FC236}">
                  <a16:creationId xmlns:a16="http://schemas.microsoft.com/office/drawing/2014/main" xmlns="" id="{4F3A8B00-A1E6-447A-A689-40B741CE46E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4429124" y="5000636"/>
              <a:ext cx="785818" cy="785818"/>
            </a:xfrm>
            <a:prstGeom prst="rect">
              <a:avLst/>
            </a:prstGeom>
            <a:noFill/>
          </p:spPr>
        </p:pic>
        <p:cxnSp>
          <p:nvCxnSpPr>
            <p:cNvPr id="255" name="Прямая соединительная линия 254">
              <a:extLst>
                <a:ext uri="{FF2B5EF4-FFF2-40B4-BE49-F238E27FC236}">
                  <a16:creationId xmlns:a16="http://schemas.microsoft.com/office/drawing/2014/main" xmlns="" id="{B828DEBF-319B-44C6-9B51-EDC9482AF0B9}"/>
                </a:ext>
              </a:extLst>
            </p:cNvPr>
            <p:cNvCxnSpPr/>
            <p:nvPr/>
          </p:nvCxnSpPr>
          <p:spPr bwMode="auto">
            <a:xfrm flipH="1" flipV="1">
              <a:off x="5042467" y="5503573"/>
              <a:ext cx="362567" cy="139839"/>
            </a:xfrm>
            <a:prstGeom prst="line">
              <a:avLst/>
            </a:prstGeom>
            <a:blipFill dpi="0" rotWithShape="0">
              <a:blip r:embed="rId6"/>
              <a:srcRect/>
              <a:tile tx="0" ty="0" sx="100000" sy="100000" flip="none" algn="tl"/>
            </a:blipFill>
            <a:ln w="28575" cap="flat" cmpd="sng" algn="ctr">
              <a:solidFill>
                <a:srgbClr val="7030A0"/>
              </a:solidFill>
              <a:prstDash val="solid"/>
              <a:round/>
              <a:headEnd type="triangle" w="med" len="med"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6" name="Прямая соединительная линия 255">
              <a:extLst>
                <a:ext uri="{FF2B5EF4-FFF2-40B4-BE49-F238E27FC236}">
                  <a16:creationId xmlns:a16="http://schemas.microsoft.com/office/drawing/2014/main" xmlns="" id="{577FE66E-391A-4B38-9A83-B50ED3200CC4}"/>
                </a:ext>
              </a:extLst>
            </p:cNvPr>
            <p:cNvCxnSpPr/>
            <p:nvPr/>
          </p:nvCxnSpPr>
          <p:spPr bwMode="auto">
            <a:xfrm flipH="1">
              <a:off x="3893340" y="5474543"/>
              <a:ext cx="392908" cy="251930"/>
            </a:xfrm>
            <a:prstGeom prst="line">
              <a:avLst/>
            </a:prstGeom>
            <a:blipFill dpi="0" rotWithShape="0">
              <a:blip r:embed="rId6"/>
              <a:srcRect/>
              <a:tile tx="0" ty="0" sx="100000" sy="100000" flip="none" algn="tl"/>
            </a:blipFill>
            <a:ln w="28575" cap="flat" cmpd="sng" algn="ctr">
              <a:solidFill>
                <a:srgbClr val="7030A0"/>
              </a:solidFill>
              <a:prstDash val="solid"/>
              <a:round/>
              <a:headEnd type="triangle" w="med" len="med"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7" name="Прямая соединительная линия 256">
              <a:extLst>
                <a:ext uri="{FF2B5EF4-FFF2-40B4-BE49-F238E27FC236}">
                  <a16:creationId xmlns:a16="http://schemas.microsoft.com/office/drawing/2014/main" xmlns="" id="{5DDE3619-ECEB-41A0-BD15-23061584E319}"/>
                </a:ext>
              </a:extLst>
            </p:cNvPr>
            <p:cNvCxnSpPr/>
            <p:nvPr/>
          </p:nvCxnSpPr>
          <p:spPr bwMode="auto">
            <a:xfrm flipH="1">
              <a:off x="4246193" y="5726473"/>
              <a:ext cx="247802" cy="218481"/>
            </a:xfrm>
            <a:prstGeom prst="line">
              <a:avLst/>
            </a:prstGeom>
            <a:blipFill dpi="0" rotWithShape="0">
              <a:blip r:embed="rId6"/>
              <a:srcRect/>
              <a:tile tx="0" ty="0" sx="100000" sy="100000" flip="none" algn="tl"/>
            </a:blipFill>
            <a:ln w="28575" cap="flat" cmpd="sng" algn="ctr">
              <a:solidFill>
                <a:srgbClr val="7030A0"/>
              </a:solidFill>
              <a:prstDash val="solid"/>
              <a:round/>
              <a:headEnd type="triangle" w="med" len="med"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8" name="Прямая соединительная линия 257">
              <a:extLst>
                <a:ext uri="{FF2B5EF4-FFF2-40B4-BE49-F238E27FC236}">
                  <a16:creationId xmlns:a16="http://schemas.microsoft.com/office/drawing/2014/main" xmlns="" id="{56B3ECBC-BD64-44C4-B74B-77216062339F}"/>
                </a:ext>
              </a:extLst>
            </p:cNvPr>
            <p:cNvCxnSpPr/>
            <p:nvPr/>
          </p:nvCxnSpPr>
          <p:spPr bwMode="auto">
            <a:xfrm>
              <a:off x="4893471" y="5786454"/>
              <a:ext cx="214314" cy="158500"/>
            </a:xfrm>
            <a:prstGeom prst="line">
              <a:avLst/>
            </a:prstGeom>
            <a:blipFill dpi="0" rotWithShape="0">
              <a:blip r:embed="rId6"/>
              <a:srcRect/>
              <a:tile tx="0" ty="0" sx="100000" sy="100000" flip="none" algn="tl"/>
            </a:blipFill>
            <a:ln w="28575" cap="flat" cmpd="sng" algn="ctr">
              <a:solidFill>
                <a:srgbClr val="7030A0"/>
              </a:solidFill>
              <a:prstDash val="solid"/>
              <a:round/>
              <a:headEnd type="triangle" w="med" len="med"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59" name="Rectangle 6">
              <a:extLst>
                <a:ext uri="{FF2B5EF4-FFF2-40B4-BE49-F238E27FC236}">
                  <a16:creationId xmlns:a16="http://schemas.microsoft.com/office/drawing/2014/main" xmlns="" id="{54B4E9B6-937A-49C4-B18B-DCC1DE700B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9438" y="4643953"/>
              <a:ext cx="1823285" cy="2767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>
                <a:lnSpc>
                  <a:spcPct val="120000"/>
                </a:lnSpc>
              </a:pPr>
              <a:r>
                <a:rPr lang="ru-RU" sz="1600" dirty="0">
                  <a:latin typeface="Arial" panose="020B0604020202020204" pitchFamily="34" charset="0"/>
                  <a:cs typeface="Arial" panose="020B0604020202020204" pitchFamily="34" charset="0"/>
                  <a:sym typeface="Open Sans" charset="0"/>
                </a:rPr>
                <a:t>ГИС Сервер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  <a:sym typeface="Open Sans" charset="0"/>
              </a:endParaRPr>
            </a:p>
          </p:txBody>
        </p:sp>
        <p:sp>
          <p:nvSpPr>
            <p:cNvPr id="260" name="Rectangle 6">
              <a:extLst>
                <a:ext uri="{FF2B5EF4-FFF2-40B4-BE49-F238E27FC236}">
                  <a16:creationId xmlns:a16="http://schemas.microsoft.com/office/drawing/2014/main" xmlns="" id="{9BDE9E21-2F59-4FF3-95BE-95E03DF444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5204" y="5916878"/>
              <a:ext cx="2967465" cy="2767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>
                <a:lnSpc>
                  <a:spcPct val="120000"/>
                </a:lnSpc>
              </a:pPr>
              <a:r>
                <a:rPr lang="ru-RU" sz="1600" dirty="0">
                  <a:latin typeface="Arial" panose="020B0604020202020204" pitchFamily="34" charset="0"/>
                  <a:cs typeface="Arial" panose="020B0604020202020204" pitchFamily="34" charset="0"/>
                  <a:sym typeface="Open Sans" charset="0"/>
                </a:rPr>
                <a:t>ГИС Панорама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  <a:sym typeface="Open Sans" charset="0"/>
              </a:endParaRPr>
            </a:p>
          </p:txBody>
        </p:sp>
      </p:grpSp>
      <p:grpSp>
        <p:nvGrpSpPr>
          <p:cNvPr id="261" name="Группа 260">
            <a:extLst>
              <a:ext uri="{FF2B5EF4-FFF2-40B4-BE49-F238E27FC236}">
                <a16:creationId xmlns:a16="http://schemas.microsoft.com/office/drawing/2014/main" xmlns="" id="{51AA9C29-1E3A-4474-B4D4-CC106C96E049}"/>
              </a:ext>
            </a:extLst>
          </p:cNvPr>
          <p:cNvGrpSpPr/>
          <p:nvPr/>
        </p:nvGrpSpPr>
        <p:grpSpPr>
          <a:xfrm>
            <a:off x="8024707" y="1023051"/>
            <a:ext cx="3400609" cy="1636530"/>
            <a:chOff x="5929322" y="1157865"/>
            <a:chExt cx="3073370" cy="1479047"/>
          </a:xfrm>
        </p:grpSpPr>
        <p:grpSp>
          <p:nvGrpSpPr>
            <p:cNvPr id="262" name="Группа 50">
              <a:extLst>
                <a:ext uri="{FF2B5EF4-FFF2-40B4-BE49-F238E27FC236}">
                  <a16:creationId xmlns:a16="http://schemas.microsoft.com/office/drawing/2014/main" xmlns="" id="{364F018E-C688-40BA-972D-ECC2757B6343}"/>
                </a:ext>
              </a:extLst>
            </p:cNvPr>
            <p:cNvGrpSpPr/>
            <p:nvPr/>
          </p:nvGrpSpPr>
          <p:grpSpPr>
            <a:xfrm>
              <a:off x="5929322" y="1412776"/>
              <a:ext cx="2105056" cy="1224136"/>
              <a:chOff x="5929322" y="1539376"/>
              <a:chExt cx="2105056" cy="1224136"/>
            </a:xfrm>
          </p:grpSpPr>
          <p:pic>
            <p:nvPicPr>
              <p:cNvPr id="264" name="Picture 2" descr="F:\Аня\презентации\platforma\all_daily.png">
                <a:extLst>
                  <a:ext uri="{FF2B5EF4-FFF2-40B4-BE49-F238E27FC236}">
                    <a16:creationId xmlns:a16="http://schemas.microsoft.com/office/drawing/2014/main" xmlns="" id="{3901EA75-8878-4C37-A7E8-62AE415A2AA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alphaModFix amt="60000"/>
              </a:blip>
              <a:srcRect/>
              <a:stretch>
                <a:fillRect/>
              </a:stretch>
            </p:blipFill>
            <p:spPr bwMode="auto">
              <a:xfrm>
                <a:off x="5929322" y="1539376"/>
                <a:ext cx="2105056" cy="1155166"/>
              </a:xfrm>
              <a:prstGeom prst="rect">
                <a:avLst/>
              </a:prstGeom>
              <a:noFill/>
            </p:spPr>
          </p:pic>
          <p:pic>
            <p:nvPicPr>
              <p:cNvPr id="265" name="Picture 14" descr="F:\Аня\презентации\platforma\гор_плаjjjjншет.png">
                <a:extLst>
                  <a:ext uri="{FF2B5EF4-FFF2-40B4-BE49-F238E27FC236}">
                    <a16:creationId xmlns:a16="http://schemas.microsoft.com/office/drawing/2014/main" xmlns="" id="{62CC1F31-0D32-4AB1-842A-901CC678C82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6391304" y="1750297"/>
                <a:ext cx="1231138" cy="1013215"/>
              </a:xfrm>
              <a:prstGeom prst="rect">
                <a:avLst/>
              </a:prstGeom>
              <a:noFill/>
            </p:spPr>
          </p:pic>
        </p:grpSp>
        <p:sp>
          <p:nvSpPr>
            <p:cNvPr id="263" name="Rectangle 6">
              <a:extLst>
                <a:ext uri="{FF2B5EF4-FFF2-40B4-BE49-F238E27FC236}">
                  <a16:creationId xmlns:a16="http://schemas.microsoft.com/office/drawing/2014/main" xmlns="" id="{748E4DA6-C274-4297-AEB5-3D1A325C081F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6873" y="1157865"/>
              <a:ext cx="1995819" cy="2767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/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  <a:sym typeface="Open Sans" charset="0"/>
                </a:rPr>
                <a:t>GIS </a:t>
              </a:r>
              <a:r>
                <a:rPr lang="en-US" sz="1600" dirty="0" err="1">
                  <a:latin typeface="Arial" panose="020B0604020202020204" pitchFamily="34" charset="0"/>
                  <a:cs typeface="Arial" panose="020B0604020202020204" pitchFamily="34" charset="0"/>
                  <a:sym typeface="Open Sans" charset="0"/>
                </a:rPr>
                <a:t>WebFeature</a:t>
              </a: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  <a:sym typeface="Open Sans" charset="0"/>
                </a:rPr>
                <a:t> </a:t>
              </a:r>
            </a:p>
            <a:p>
              <a:pPr algn="ctr"/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  <a:sym typeface="Open Sans" charset="0"/>
                </a:rPr>
                <a:t>Service</a:t>
              </a:r>
            </a:p>
          </p:txBody>
        </p:sp>
      </p:grpSp>
      <p:grpSp>
        <p:nvGrpSpPr>
          <p:cNvPr id="266" name="Группа 265">
            <a:extLst>
              <a:ext uri="{FF2B5EF4-FFF2-40B4-BE49-F238E27FC236}">
                <a16:creationId xmlns:a16="http://schemas.microsoft.com/office/drawing/2014/main" xmlns="" id="{153F9D8D-449D-426D-BD96-E5E0A5A2BE4D}"/>
              </a:ext>
            </a:extLst>
          </p:cNvPr>
          <p:cNvGrpSpPr/>
          <p:nvPr/>
        </p:nvGrpSpPr>
        <p:grpSpPr>
          <a:xfrm>
            <a:off x="8506845" y="2705916"/>
            <a:ext cx="3048480" cy="1688148"/>
            <a:chOff x="6537534" y="2764382"/>
            <a:chExt cx="2760572" cy="1528714"/>
          </a:xfrm>
        </p:grpSpPr>
        <p:grpSp>
          <p:nvGrpSpPr>
            <p:cNvPr id="267" name="Группа 51">
              <a:extLst>
                <a:ext uri="{FF2B5EF4-FFF2-40B4-BE49-F238E27FC236}">
                  <a16:creationId xmlns:a16="http://schemas.microsoft.com/office/drawing/2014/main" xmlns="" id="{C6595219-5D24-4996-9492-F6B30A6C8C6A}"/>
                </a:ext>
              </a:extLst>
            </p:cNvPr>
            <p:cNvGrpSpPr/>
            <p:nvPr/>
          </p:nvGrpSpPr>
          <p:grpSpPr>
            <a:xfrm>
              <a:off x="7215206" y="3078650"/>
              <a:ext cx="2082900" cy="1214446"/>
              <a:chOff x="7358081" y="2786058"/>
              <a:chExt cx="2082900" cy="1214446"/>
            </a:xfrm>
          </p:grpSpPr>
          <p:pic>
            <p:nvPicPr>
              <p:cNvPr id="269" name="Picture 2" descr="F:\Аня\презентации\platforma\all_daily.png">
                <a:extLst>
                  <a:ext uri="{FF2B5EF4-FFF2-40B4-BE49-F238E27FC236}">
                    <a16:creationId xmlns:a16="http://schemas.microsoft.com/office/drawing/2014/main" xmlns="" id="{9EC3194A-4CA9-492C-9222-3271272E888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alphaModFix amt="60000"/>
              </a:blip>
              <a:srcRect/>
              <a:stretch>
                <a:fillRect/>
              </a:stretch>
            </p:blipFill>
            <p:spPr bwMode="auto">
              <a:xfrm>
                <a:off x="7358081" y="2786058"/>
                <a:ext cx="2082900" cy="1143008"/>
              </a:xfrm>
              <a:prstGeom prst="rect">
                <a:avLst/>
              </a:prstGeom>
              <a:noFill/>
            </p:spPr>
          </p:pic>
          <p:pic>
            <p:nvPicPr>
              <p:cNvPr id="270" name="Picture 15" descr="F:\Аня\презентации\гор_пла777ет.png">
                <a:extLst>
                  <a:ext uri="{FF2B5EF4-FFF2-40B4-BE49-F238E27FC236}">
                    <a16:creationId xmlns:a16="http://schemas.microsoft.com/office/drawing/2014/main" xmlns="" id="{F29A6D09-6240-4085-8844-9D7817BDD0C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7786710" y="2952904"/>
                <a:ext cx="1272919" cy="1047600"/>
              </a:xfrm>
              <a:prstGeom prst="rect">
                <a:avLst/>
              </a:prstGeom>
              <a:noFill/>
            </p:spPr>
          </p:pic>
        </p:grpSp>
        <p:sp>
          <p:nvSpPr>
            <p:cNvPr id="268" name="Rectangle 6">
              <a:extLst>
                <a:ext uri="{FF2B5EF4-FFF2-40B4-BE49-F238E27FC236}">
                  <a16:creationId xmlns:a16="http://schemas.microsoft.com/office/drawing/2014/main" xmlns="" id="{2461134B-8603-4875-8276-FED2936F580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7534" y="2764382"/>
              <a:ext cx="2689134" cy="2767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>
                <a:lnSpc>
                  <a:spcPct val="120000"/>
                </a:lnSpc>
              </a:pP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  <a:sym typeface="Open Sans" charset="0"/>
                </a:rPr>
                <a:t>GIS </a:t>
              </a:r>
              <a:r>
                <a:rPr lang="en-US" sz="1600" dirty="0" err="1">
                  <a:latin typeface="Arial" panose="020B0604020202020204" pitchFamily="34" charset="0"/>
                  <a:cs typeface="Arial" panose="020B0604020202020204" pitchFamily="34" charset="0"/>
                  <a:sym typeface="Open Sans" charset="0"/>
                </a:rPr>
                <a:t>WebCoverage</a:t>
              </a: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  <a:sym typeface="Open Sans" charset="0"/>
                </a:rPr>
                <a:t> Service</a:t>
              </a:r>
            </a:p>
          </p:txBody>
        </p:sp>
      </p:grpSp>
      <p:grpSp>
        <p:nvGrpSpPr>
          <p:cNvPr id="271" name="Группа 270">
            <a:extLst>
              <a:ext uri="{FF2B5EF4-FFF2-40B4-BE49-F238E27FC236}">
                <a16:creationId xmlns:a16="http://schemas.microsoft.com/office/drawing/2014/main" xmlns="" id="{8D3C8345-854E-433E-A786-9E89686C7B5B}"/>
              </a:ext>
            </a:extLst>
          </p:cNvPr>
          <p:cNvGrpSpPr/>
          <p:nvPr/>
        </p:nvGrpSpPr>
        <p:grpSpPr>
          <a:xfrm>
            <a:off x="2880245" y="903760"/>
            <a:ext cx="3811664" cy="1753863"/>
            <a:chOff x="1713872" y="714356"/>
            <a:chExt cx="4021795" cy="1850550"/>
          </a:xfrm>
        </p:grpSpPr>
        <p:grpSp>
          <p:nvGrpSpPr>
            <p:cNvPr id="272" name="Группа 57">
              <a:extLst>
                <a:ext uri="{FF2B5EF4-FFF2-40B4-BE49-F238E27FC236}">
                  <a16:creationId xmlns:a16="http://schemas.microsoft.com/office/drawing/2014/main" xmlns="" id="{28DD567F-7708-42F3-BE68-96625575C3C6}"/>
                </a:ext>
              </a:extLst>
            </p:cNvPr>
            <p:cNvGrpSpPr/>
            <p:nvPr/>
          </p:nvGrpSpPr>
          <p:grpSpPr>
            <a:xfrm>
              <a:off x="2428860" y="714356"/>
              <a:ext cx="3306807" cy="1850550"/>
              <a:chOff x="2428860" y="714356"/>
              <a:chExt cx="3306807" cy="1850550"/>
            </a:xfrm>
          </p:grpSpPr>
          <p:grpSp>
            <p:nvGrpSpPr>
              <p:cNvPr id="275" name="Группа 49">
                <a:extLst>
                  <a:ext uri="{FF2B5EF4-FFF2-40B4-BE49-F238E27FC236}">
                    <a16:creationId xmlns:a16="http://schemas.microsoft.com/office/drawing/2014/main" xmlns="" id="{56BB2696-3553-4109-B784-54ED67C9EC53}"/>
                  </a:ext>
                </a:extLst>
              </p:cNvPr>
              <p:cNvGrpSpPr/>
              <p:nvPr/>
            </p:nvGrpSpPr>
            <p:grpSpPr>
              <a:xfrm>
                <a:off x="2428860" y="714356"/>
                <a:ext cx="3306807" cy="1850550"/>
                <a:chOff x="2857488" y="714356"/>
                <a:chExt cx="3306807" cy="1850550"/>
              </a:xfrm>
            </p:grpSpPr>
            <p:pic>
              <p:nvPicPr>
                <p:cNvPr id="279" name="Picture 2" descr="F:\Аня\презентации\platforma\all_daily.png">
                  <a:extLst>
                    <a:ext uri="{FF2B5EF4-FFF2-40B4-BE49-F238E27FC236}">
                      <a16:creationId xmlns:a16="http://schemas.microsoft.com/office/drawing/2014/main" xmlns="" id="{159A86EC-CB27-4CA0-9AC8-84EA43087031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alphaModFix amt="60000"/>
                </a:blip>
                <a:srcRect/>
                <a:stretch>
                  <a:fillRect/>
                </a:stretch>
              </p:blipFill>
              <p:spPr bwMode="auto">
                <a:xfrm>
                  <a:off x="2857488" y="714356"/>
                  <a:ext cx="3306807" cy="1814637"/>
                </a:xfrm>
                <a:prstGeom prst="rect">
                  <a:avLst/>
                </a:prstGeom>
                <a:noFill/>
              </p:spPr>
            </p:pic>
            <p:grpSp>
              <p:nvGrpSpPr>
                <p:cNvPr id="280" name="Группа 34">
                  <a:extLst>
                    <a:ext uri="{FF2B5EF4-FFF2-40B4-BE49-F238E27FC236}">
                      <a16:creationId xmlns:a16="http://schemas.microsoft.com/office/drawing/2014/main" xmlns="" id="{DDEAF55F-DFB8-4F0D-A7DD-7E3BBBCCA1BA}"/>
                    </a:ext>
                  </a:extLst>
                </p:cNvPr>
                <p:cNvGrpSpPr/>
                <p:nvPr/>
              </p:nvGrpSpPr>
              <p:grpSpPr>
                <a:xfrm>
                  <a:off x="4074230" y="1653396"/>
                  <a:ext cx="998407" cy="911510"/>
                  <a:chOff x="3891022" y="1622330"/>
                  <a:chExt cx="1212353" cy="1106834"/>
                </a:xfrm>
              </p:grpSpPr>
              <p:pic>
                <p:nvPicPr>
                  <p:cNvPr id="284" name="Picture 11" descr="F:\Аня\презентации\platforma\комп.png">
                    <a:extLst>
                      <a:ext uri="{FF2B5EF4-FFF2-40B4-BE49-F238E27FC236}">
                        <a16:creationId xmlns:a16="http://schemas.microsoft.com/office/drawing/2014/main" xmlns="" id="{64AB3B2F-493C-4103-B08B-085FCAC37014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13" cstate="print">
                    <a:extLst>
                      <a:ext uri="{BEBA8EAE-BF5A-486C-A8C5-ECC9F3942E4B}">
                        <a14:imgProps xmlns:a14="http://schemas.microsoft.com/office/drawing/2010/main">
                          <a14:imgLayer r:embed="rId14">
                            <a14:imgEffect>
                              <a14:brightnessContrast bright="-18000"/>
                            </a14:imgEffect>
                          </a14:imgLayer>
                        </a14:imgProps>
                      </a:ext>
                    </a:extLst>
                  </a:blip>
                  <a:srcRect r="69221"/>
                  <a:stretch>
                    <a:fillRect/>
                  </a:stretch>
                </p:blipFill>
                <p:spPr bwMode="auto">
                  <a:xfrm>
                    <a:off x="4600428" y="1622330"/>
                    <a:ext cx="502947" cy="969961"/>
                  </a:xfrm>
                  <a:prstGeom prst="rect">
                    <a:avLst/>
                  </a:prstGeom>
                  <a:noFill/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</p:pic>
              <p:pic>
                <p:nvPicPr>
                  <p:cNvPr id="285" name="Picture 2" descr="C:\Users\Anna\Pictures\BlueGlobe.png">
                    <a:extLst>
                      <a:ext uri="{FF2B5EF4-FFF2-40B4-BE49-F238E27FC236}">
                        <a16:creationId xmlns:a16="http://schemas.microsoft.com/office/drawing/2014/main" xmlns="" id="{903A7A5D-C641-40CB-B6E9-83E856B426F0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15" cstate="print"/>
                  <a:srcRect/>
                  <a:stretch>
                    <a:fillRect/>
                  </a:stretch>
                </p:blipFill>
                <p:spPr bwMode="auto">
                  <a:xfrm>
                    <a:off x="3891022" y="1905238"/>
                    <a:ext cx="823927" cy="823926"/>
                  </a:xfrm>
                  <a:prstGeom prst="rect">
                    <a:avLst/>
                  </a:prstGeom>
                  <a:noFill/>
                </p:spPr>
              </p:pic>
            </p:grpSp>
            <p:pic>
              <p:nvPicPr>
                <p:cNvPr id="281" name="Picture 3" descr="F:\Аня\презентации\platforma\комп.png">
                  <a:extLst>
                    <a:ext uri="{FF2B5EF4-FFF2-40B4-BE49-F238E27FC236}">
                      <a16:creationId xmlns:a16="http://schemas.microsoft.com/office/drawing/2014/main" xmlns="" id="{796084CC-B21C-446B-BA49-4CC458F5CE2C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6" cstate="print"/>
                <a:srcRect l="32558"/>
                <a:stretch>
                  <a:fillRect/>
                </a:stretch>
              </p:blipFill>
              <p:spPr bwMode="auto">
                <a:xfrm>
                  <a:off x="3250397" y="1353443"/>
                  <a:ext cx="500066" cy="440133"/>
                </a:xfrm>
                <a:prstGeom prst="rect">
                  <a:avLst/>
                </a:prstGeom>
                <a:noFill/>
              </p:spPr>
            </p:pic>
            <p:pic>
              <p:nvPicPr>
                <p:cNvPr id="282" name="Picture 3" descr="F:\Аня\презентации\platforma\комп.png">
                  <a:extLst>
                    <a:ext uri="{FF2B5EF4-FFF2-40B4-BE49-F238E27FC236}">
                      <a16:creationId xmlns:a16="http://schemas.microsoft.com/office/drawing/2014/main" xmlns="" id="{3B7268CA-BDB4-429D-90F3-3BB49CC8BB98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6" cstate="print"/>
                <a:srcRect l="32558"/>
                <a:stretch>
                  <a:fillRect/>
                </a:stretch>
              </p:blipFill>
              <p:spPr bwMode="auto">
                <a:xfrm>
                  <a:off x="4429124" y="781727"/>
                  <a:ext cx="500066" cy="440133"/>
                </a:xfrm>
                <a:prstGeom prst="rect">
                  <a:avLst/>
                </a:prstGeom>
                <a:noFill/>
              </p:spPr>
            </p:pic>
            <p:pic>
              <p:nvPicPr>
                <p:cNvPr id="283" name="Picture 3" descr="F:\Аня\презентации\platforma\комп.png">
                  <a:extLst>
                    <a:ext uri="{FF2B5EF4-FFF2-40B4-BE49-F238E27FC236}">
                      <a16:creationId xmlns:a16="http://schemas.microsoft.com/office/drawing/2014/main" xmlns="" id="{1BC7D82B-4447-415F-9BB0-DCA4A307DFDF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6" cstate="print"/>
                <a:srcRect l="32558"/>
                <a:stretch>
                  <a:fillRect/>
                </a:stretch>
              </p:blipFill>
              <p:spPr bwMode="auto">
                <a:xfrm>
                  <a:off x="5536413" y="1573509"/>
                  <a:ext cx="500066" cy="440133"/>
                </a:xfrm>
                <a:prstGeom prst="rect">
                  <a:avLst/>
                </a:prstGeom>
                <a:noFill/>
              </p:spPr>
            </p:pic>
          </p:grpSp>
          <p:cxnSp>
            <p:nvCxnSpPr>
              <p:cNvPr id="276" name="Прямая соединительная линия 275">
                <a:extLst>
                  <a:ext uri="{FF2B5EF4-FFF2-40B4-BE49-F238E27FC236}">
                    <a16:creationId xmlns:a16="http://schemas.microsoft.com/office/drawing/2014/main" xmlns="" id="{61260FE1-77FA-4880-9A95-FE005D58623F}"/>
                  </a:ext>
                </a:extLst>
              </p:cNvPr>
              <p:cNvCxnSpPr/>
              <p:nvPr/>
            </p:nvCxnSpPr>
            <p:spPr bwMode="auto">
              <a:xfrm flipV="1">
                <a:off x="4360469" y="1268760"/>
                <a:ext cx="0" cy="270616"/>
              </a:xfrm>
              <a:prstGeom prst="line">
                <a:avLst/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28575" cap="flat" cmpd="sng" algn="ctr">
                <a:solidFill>
                  <a:srgbClr val="7030A0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77" name="Прямая соединительная линия 276">
                <a:extLst>
                  <a:ext uri="{FF2B5EF4-FFF2-40B4-BE49-F238E27FC236}">
                    <a16:creationId xmlns:a16="http://schemas.microsoft.com/office/drawing/2014/main" xmlns="" id="{E73DAD40-83C7-4A96-BB9F-D14991CF6BF1}"/>
                  </a:ext>
                </a:extLst>
              </p:cNvPr>
              <p:cNvCxnSpPr/>
              <p:nvPr/>
            </p:nvCxnSpPr>
            <p:spPr bwMode="auto">
              <a:xfrm flipH="1" flipV="1">
                <a:off x="3497624" y="1621674"/>
                <a:ext cx="434242" cy="210270"/>
              </a:xfrm>
              <a:prstGeom prst="line">
                <a:avLst/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28575" cap="flat" cmpd="sng" algn="ctr">
                <a:solidFill>
                  <a:srgbClr val="7030A0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78" name="Прямая соединительная линия 277">
                <a:extLst>
                  <a:ext uri="{FF2B5EF4-FFF2-40B4-BE49-F238E27FC236}">
                    <a16:creationId xmlns:a16="http://schemas.microsoft.com/office/drawing/2014/main" xmlns="" id="{4E9AEB19-D1F5-40C1-88C0-350C2FCF38FF}"/>
                  </a:ext>
                </a:extLst>
              </p:cNvPr>
              <p:cNvCxnSpPr/>
              <p:nvPr/>
            </p:nvCxnSpPr>
            <p:spPr bwMode="auto">
              <a:xfrm flipV="1">
                <a:off x="4714876" y="1831945"/>
                <a:ext cx="285752" cy="126078"/>
              </a:xfrm>
              <a:prstGeom prst="line">
                <a:avLst/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 w="28575" cap="flat" cmpd="sng" algn="ctr">
                <a:solidFill>
                  <a:srgbClr val="7030A0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273" name="Rectangle 6">
              <a:extLst>
                <a:ext uri="{FF2B5EF4-FFF2-40B4-BE49-F238E27FC236}">
                  <a16:creationId xmlns:a16="http://schemas.microsoft.com/office/drawing/2014/main" xmlns="" id="{FAEDC564-61F6-48E4-A312-2796ACA0BD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0717" y="821626"/>
              <a:ext cx="1823285" cy="2767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>
                <a:lnSpc>
                  <a:spcPct val="120000"/>
                </a:lnSpc>
              </a:pPr>
              <a:r>
                <a:rPr lang="ru-RU" sz="14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sym typeface="Open Sans" charset="0"/>
                </a:rPr>
                <a:t>Тонкие клиенты</a:t>
              </a:r>
            </a:p>
          </p:txBody>
        </p:sp>
        <p:sp>
          <p:nvSpPr>
            <p:cNvPr id="274" name="Rectangle 6">
              <a:extLst>
                <a:ext uri="{FF2B5EF4-FFF2-40B4-BE49-F238E27FC236}">
                  <a16:creationId xmlns:a16="http://schemas.microsoft.com/office/drawing/2014/main" xmlns="" id="{1DC1CB3C-61ED-4BB6-ADEB-5CDBE701B1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3872" y="2149530"/>
              <a:ext cx="1823285" cy="2767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>
                <a:lnSpc>
                  <a:spcPct val="120000"/>
                </a:lnSpc>
              </a:pPr>
              <a:r>
                <a:rPr lang="ru-RU" sz="14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sym typeface="Open Sans" charset="0"/>
                </a:rPr>
                <a:t>Веб-приложение ГИС Россети</a:t>
              </a:r>
              <a:endParaRPr lang="en-US" sz="1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Open Sans" charset="0"/>
              </a:endParaRPr>
            </a:p>
          </p:txBody>
        </p:sp>
      </p:grpSp>
      <p:sp>
        <p:nvSpPr>
          <p:cNvPr id="286" name="Rectangle 6">
            <a:extLst>
              <a:ext uri="{FF2B5EF4-FFF2-40B4-BE49-F238E27FC236}">
                <a16:creationId xmlns:a16="http://schemas.microsoft.com/office/drawing/2014/main" xmlns="" id="{5FC04D89-5F41-4C4B-9AA3-E59954C436A4}"/>
              </a:ext>
            </a:extLst>
          </p:cNvPr>
          <p:cNvSpPr>
            <a:spLocks/>
          </p:cNvSpPr>
          <p:nvPr/>
        </p:nvSpPr>
        <p:spPr bwMode="auto">
          <a:xfrm>
            <a:off x="1344112" y="1396794"/>
            <a:ext cx="1171676" cy="420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ctr">
              <a:lnSpc>
                <a:spcPct val="120000"/>
              </a:lnSpc>
            </a:pPr>
            <a:r>
              <a:rPr lang="en-US" sz="1400" i="1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Open Sans" charset="0"/>
              </a:rPr>
              <a:t>PNG, JPEG</a:t>
            </a:r>
          </a:p>
        </p:txBody>
      </p:sp>
      <p:grpSp>
        <p:nvGrpSpPr>
          <p:cNvPr id="287" name="Группа 286">
            <a:extLst>
              <a:ext uri="{FF2B5EF4-FFF2-40B4-BE49-F238E27FC236}">
                <a16:creationId xmlns:a16="http://schemas.microsoft.com/office/drawing/2014/main" xmlns="" id="{A174B75E-BF3D-4B4F-9BE1-947E18734C74}"/>
              </a:ext>
            </a:extLst>
          </p:cNvPr>
          <p:cNvGrpSpPr/>
          <p:nvPr/>
        </p:nvGrpSpPr>
        <p:grpSpPr>
          <a:xfrm>
            <a:off x="5160314" y="2887675"/>
            <a:ext cx="2820919" cy="1570553"/>
            <a:chOff x="5056675" y="3180060"/>
            <a:chExt cx="2979895" cy="1659063"/>
          </a:xfrm>
        </p:grpSpPr>
        <p:pic>
          <p:nvPicPr>
            <p:cNvPr id="288" name="Picture 2" descr="F:\Аня\презентации\platforma\all_daily.png">
              <a:extLst>
                <a:ext uri="{FF2B5EF4-FFF2-40B4-BE49-F238E27FC236}">
                  <a16:creationId xmlns:a16="http://schemas.microsoft.com/office/drawing/2014/main" xmlns="" id="{65AC5B9D-8991-45D3-896B-5479C7E577F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alphaModFix amt="60000"/>
            </a:blip>
            <a:srcRect/>
            <a:stretch>
              <a:fillRect/>
            </a:stretch>
          </p:blipFill>
          <p:spPr bwMode="auto">
            <a:xfrm>
              <a:off x="5056675" y="3203882"/>
              <a:ext cx="2979895" cy="1635241"/>
            </a:xfrm>
            <a:prstGeom prst="rect">
              <a:avLst/>
            </a:prstGeom>
            <a:noFill/>
          </p:spPr>
        </p:pic>
        <p:pic>
          <p:nvPicPr>
            <p:cNvPr id="289" name="Picture 11" descr="F:\Аня\презентации\platforma\server.png">
              <a:extLst>
                <a:ext uri="{FF2B5EF4-FFF2-40B4-BE49-F238E27FC236}">
                  <a16:creationId xmlns:a16="http://schemas.microsoft.com/office/drawing/2014/main" xmlns="" id="{46B720CA-22FB-4F6B-B19C-9C216680884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6292074" y="3180060"/>
              <a:ext cx="908652" cy="908652"/>
            </a:xfrm>
            <a:prstGeom prst="rect">
              <a:avLst/>
            </a:prstGeom>
            <a:noFill/>
          </p:spPr>
        </p:pic>
        <p:pic>
          <p:nvPicPr>
            <p:cNvPr id="290" name="Picture 13" descr="F:\Аня\презентации\platforma\iDatabase (1).png">
              <a:extLst>
                <a:ext uri="{FF2B5EF4-FFF2-40B4-BE49-F238E27FC236}">
                  <a16:creationId xmlns:a16="http://schemas.microsoft.com/office/drawing/2014/main" xmlns="" id="{2FFAC3C1-D852-46F6-A2BC-714E7ADFA36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5138055" y="3601642"/>
              <a:ext cx="672878" cy="898333"/>
            </a:xfrm>
            <a:prstGeom prst="rect">
              <a:avLst/>
            </a:prstGeom>
            <a:noFill/>
          </p:spPr>
        </p:pic>
        <p:pic>
          <p:nvPicPr>
            <p:cNvPr id="291" name="Picture 13" descr="F:\Аня\презентации\platforma\iDatabase (1).png">
              <a:extLst>
                <a:ext uri="{FF2B5EF4-FFF2-40B4-BE49-F238E27FC236}">
                  <a16:creationId xmlns:a16="http://schemas.microsoft.com/office/drawing/2014/main" xmlns="" id="{B4241BFB-FF6B-4117-A907-55FFF85B37D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>
              <a:off x="5495243" y="3930168"/>
              <a:ext cx="492834" cy="657965"/>
            </a:xfrm>
            <a:prstGeom prst="rect">
              <a:avLst/>
            </a:prstGeom>
            <a:noFill/>
          </p:spPr>
        </p:pic>
        <p:pic>
          <p:nvPicPr>
            <p:cNvPr id="292" name="Picture 13" descr="F:\Аня\презентации\platforma\iDatabase (1).png">
              <a:extLst>
                <a:ext uri="{FF2B5EF4-FFF2-40B4-BE49-F238E27FC236}">
                  <a16:creationId xmlns:a16="http://schemas.microsoft.com/office/drawing/2014/main" xmlns="" id="{E80AA48F-2956-4CC8-BFDC-C46E9085AEA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7087468" y="3820520"/>
              <a:ext cx="672880" cy="898335"/>
            </a:xfrm>
            <a:prstGeom prst="rect">
              <a:avLst/>
            </a:prstGeom>
            <a:noFill/>
          </p:spPr>
        </p:pic>
      </p:grpSp>
      <p:sp>
        <p:nvSpPr>
          <p:cNvPr id="293" name="Rectangle 6">
            <a:extLst>
              <a:ext uri="{FF2B5EF4-FFF2-40B4-BE49-F238E27FC236}">
                <a16:creationId xmlns:a16="http://schemas.microsoft.com/office/drawing/2014/main" xmlns="" id="{9DE54FFA-81D8-407B-BE11-C03550626E08}"/>
              </a:ext>
            </a:extLst>
          </p:cNvPr>
          <p:cNvSpPr>
            <a:spLocks/>
          </p:cNvSpPr>
          <p:nvPr/>
        </p:nvSpPr>
        <p:spPr bwMode="auto">
          <a:xfrm>
            <a:off x="4706987" y="2686979"/>
            <a:ext cx="1534778" cy="23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ctr">
              <a:lnSpc>
                <a:spcPct val="120000"/>
              </a:lnSpc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  <a:sym typeface="Open Sans" charset="0"/>
              </a:rPr>
              <a:t>ГИС Сервер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  <a:sym typeface="Open Sans" charset="0"/>
            </a:endParaRPr>
          </a:p>
        </p:txBody>
      </p:sp>
      <p:sp>
        <p:nvSpPr>
          <p:cNvPr id="294" name="Rectangle 6">
            <a:extLst>
              <a:ext uri="{FF2B5EF4-FFF2-40B4-BE49-F238E27FC236}">
                <a16:creationId xmlns:a16="http://schemas.microsoft.com/office/drawing/2014/main" xmlns="" id="{3A766E2A-C19D-4ACE-A82A-7839080B3489}"/>
              </a:ext>
            </a:extLst>
          </p:cNvPr>
          <p:cNvSpPr>
            <a:spLocks/>
          </p:cNvSpPr>
          <p:nvPr/>
        </p:nvSpPr>
        <p:spPr bwMode="auto">
          <a:xfrm>
            <a:off x="5476004" y="4444979"/>
            <a:ext cx="2709729" cy="487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ctr">
              <a:lnSpc>
                <a:spcPct val="120000"/>
              </a:lnSpc>
            </a:pPr>
            <a:r>
              <a:rPr lang="ru-RU" sz="1400" i="1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Open Sans" charset="0"/>
              </a:rPr>
              <a:t>Векторный кеш электросетевого комплекса</a:t>
            </a:r>
            <a:endParaRPr lang="en-US" sz="1400" i="1" dirty="0">
              <a:solidFill>
                <a:schemeClr val="tx2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Open Sans" charset="0"/>
            </a:endParaRPr>
          </a:p>
        </p:txBody>
      </p:sp>
      <p:cxnSp>
        <p:nvCxnSpPr>
          <p:cNvPr id="295" name="Прямая соединительная линия 294">
            <a:extLst>
              <a:ext uri="{FF2B5EF4-FFF2-40B4-BE49-F238E27FC236}">
                <a16:creationId xmlns:a16="http://schemas.microsoft.com/office/drawing/2014/main" xmlns="" id="{58EFEEBD-104E-4A67-9494-19C2996CA236}"/>
              </a:ext>
            </a:extLst>
          </p:cNvPr>
          <p:cNvCxnSpPr/>
          <p:nvPr/>
        </p:nvCxnSpPr>
        <p:spPr bwMode="auto">
          <a:xfrm flipH="1" flipV="1">
            <a:off x="6932589" y="3285513"/>
            <a:ext cx="308999" cy="186133"/>
          </a:xfrm>
          <a:prstGeom prst="line">
            <a:avLst/>
          </a:prstGeom>
          <a:blipFill dpi="0" rotWithShape="0">
            <a:blip r:embed="rId6"/>
            <a:srcRect/>
            <a:tile tx="0" ty="0" sx="100000" sy="100000" flip="none" algn="tl"/>
          </a:blipFill>
          <a:ln w="28575" cap="flat" cmpd="sng" algn="ctr">
            <a:solidFill>
              <a:srgbClr val="7030A0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6" name="Прямая соединительная линия 295">
            <a:extLst>
              <a:ext uri="{FF2B5EF4-FFF2-40B4-BE49-F238E27FC236}">
                <a16:creationId xmlns:a16="http://schemas.microsoft.com/office/drawing/2014/main" xmlns="" id="{0C087F37-1F0B-428F-81C6-DAAB4FD08C43}"/>
              </a:ext>
            </a:extLst>
          </p:cNvPr>
          <p:cNvCxnSpPr/>
          <p:nvPr/>
        </p:nvCxnSpPr>
        <p:spPr bwMode="auto">
          <a:xfrm flipH="1">
            <a:off x="5921921" y="3388717"/>
            <a:ext cx="363708" cy="201963"/>
          </a:xfrm>
          <a:prstGeom prst="line">
            <a:avLst/>
          </a:prstGeom>
          <a:blipFill dpi="0" rotWithShape="0">
            <a:blip r:embed="rId6"/>
            <a:srcRect/>
            <a:tile tx="0" ty="0" sx="100000" sy="100000" flip="none" algn="tl"/>
          </a:blipFill>
          <a:ln w="28575" cap="flat" cmpd="sng" algn="ctr">
            <a:solidFill>
              <a:srgbClr val="7030A0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97" name="Дуга 296">
            <a:extLst>
              <a:ext uri="{FF2B5EF4-FFF2-40B4-BE49-F238E27FC236}">
                <a16:creationId xmlns:a16="http://schemas.microsoft.com/office/drawing/2014/main" xmlns="" id="{2BEB8DF9-AE48-4B1D-84CD-D5C43F04B0A5}"/>
              </a:ext>
            </a:extLst>
          </p:cNvPr>
          <p:cNvSpPr/>
          <p:nvPr/>
        </p:nvSpPr>
        <p:spPr bwMode="auto">
          <a:xfrm rot="4310938" flipH="1" flipV="1">
            <a:off x="1884351" y="1352917"/>
            <a:ext cx="2515372" cy="2647706"/>
          </a:xfrm>
          <a:prstGeom prst="arc">
            <a:avLst>
              <a:gd name="adj1" fmla="val 17513031"/>
              <a:gd name="adj2" fmla="val 2262663"/>
            </a:avLst>
          </a:prstGeom>
          <a:noFill/>
          <a:ln w="25400" cap="flat" cmpd="sng" algn="ctr">
            <a:solidFill>
              <a:srgbClr val="C00000"/>
            </a:solidFill>
            <a:prstDash val="sysDot"/>
            <a:round/>
            <a:headEnd type="oval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6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98" name="Дуга 297">
            <a:extLst>
              <a:ext uri="{FF2B5EF4-FFF2-40B4-BE49-F238E27FC236}">
                <a16:creationId xmlns:a16="http://schemas.microsoft.com/office/drawing/2014/main" xmlns="" id="{2D85410C-8693-45CC-8F78-0575A6291448}"/>
              </a:ext>
            </a:extLst>
          </p:cNvPr>
          <p:cNvSpPr/>
          <p:nvPr/>
        </p:nvSpPr>
        <p:spPr bwMode="auto">
          <a:xfrm rot="1309494" flipH="1" flipV="1">
            <a:off x="5202642" y="2558164"/>
            <a:ext cx="2227180" cy="3549874"/>
          </a:xfrm>
          <a:prstGeom prst="arc">
            <a:avLst>
              <a:gd name="adj1" fmla="val 19008708"/>
              <a:gd name="adj2" fmla="val 20965088"/>
            </a:avLst>
          </a:prstGeom>
          <a:noFill/>
          <a:ln w="25400" cap="flat" cmpd="sng" algn="ctr">
            <a:solidFill>
              <a:srgbClr val="C00000"/>
            </a:solidFill>
            <a:prstDash val="sysDot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6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99" name="Дуга 298">
            <a:extLst>
              <a:ext uri="{FF2B5EF4-FFF2-40B4-BE49-F238E27FC236}">
                <a16:creationId xmlns:a16="http://schemas.microsoft.com/office/drawing/2014/main" xmlns="" id="{EBA02F50-EBDE-4CBF-8FDC-14DF529BBDDB}"/>
              </a:ext>
            </a:extLst>
          </p:cNvPr>
          <p:cNvSpPr/>
          <p:nvPr/>
        </p:nvSpPr>
        <p:spPr bwMode="auto">
          <a:xfrm rot="14937783" flipV="1">
            <a:off x="6139109" y="1463119"/>
            <a:ext cx="2515372" cy="2276625"/>
          </a:xfrm>
          <a:prstGeom prst="arc">
            <a:avLst>
              <a:gd name="adj1" fmla="val 18084301"/>
              <a:gd name="adj2" fmla="val 1186501"/>
            </a:avLst>
          </a:prstGeom>
          <a:noFill/>
          <a:ln w="25400" cap="flat" cmpd="sng" algn="ctr">
            <a:solidFill>
              <a:srgbClr val="C00000"/>
            </a:solidFill>
            <a:prstDash val="sysDot"/>
            <a:round/>
            <a:headEnd type="oval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6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300" name="Rectangle 6">
            <a:extLst>
              <a:ext uri="{FF2B5EF4-FFF2-40B4-BE49-F238E27FC236}">
                <a16:creationId xmlns:a16="http://schemas.microsoft.com/office/drawing/2014/main" xmlns="" id="{572B8929-73DA-41EA-BEA0-C8F98557364E}"/>
              </a:ext>
            </a:extLst>
          </p:cNvPr>
          <p:cNvSpPr>
            <a:spLocks/>
          </p:cNvSpPr>
          <p:nvPr/>
        </p:nvSpPr>
        <p:spPr bwMode="auto">
          <a:xfrm>
            <a:off x="1330548" y="4758149"/>
            <a:ext cx="1171676" cy="420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ctr">
              <a:lnSpc>
                <a:spcPct val="120000"/>
              </a:lnSpc>
            </a:pPr>
            <a:r>
              <a:rPr lang="en-US" sz="1400" i="1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Open Sans" charset="0"/>
              </a:rPr>
              <a:t>WMS, WMTS</a:t>
            </a:r>
          </a:p>
        </p:txBody>
      </p:sp>
      <p:sp>
        <p:nvSpPr>
          <p:cNvPr id="301" name="Дуга 300">
            <a:extLst>
              <a:ext uri="{FF2B5EF4-FFF2-40B4-BE49-F238E27FC236}">
                <a16:creationId xmlns:a16="http://schemas.microsoft.com/office/drawing/2014/main" xmlns="" id="{AF9E9B67-6982-4C96-A96D-4961E45FB6B1}"/>
              </a:ext>
            </a:extLst>
          </p:cNvPr>
          <p:cNvSpPr/>
          <p:nvPr/>
        </p:nvSpPr>
        <p:spPr bwMode="auto">
          <a:xfrm rot="17211277" flipV="1">
            <a:off x="6878362" y="-10771"/>
            <a:ext cx="3456781" cy="5605607"/>
          </a:xfrm>
          <a:prstGeom prst="arc">
            <a:avLst>
              <a:gd name="adj1" fmla="val 17724134"/>
              <a:gd name="adj2" fmla="val 4569577"/>
            </a:avLst>
          </a:prstGeom>
          <a:noFill/>
          <a:ln w="25400" cap="flat" cmpd="sng" algn="ctr">
            <a:solidFill>
              <a:srgbClr val="C00000"/>
            </a:solidFill>
            <a:prstDash val="sysDot"/>
            <a:round/>
            <a:headEnd type="oval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6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302" name="Дуга 301">
            <a:extLst>
              <a:ext uri="{FF2B5EF4-FFF2-40B4-BE49-F238E27FC236}">
                <a16:creationId xmlns:a16="http://schemas.microsoft.com/office/drawing/2014/main" xmlns="" id="{5680984C-807F-4261-908F-34BA6324BEF1}"/>
              </a:ext>
            </a:extLst>
          </p:cNvPr>
          <p:cNvSpPr/>
          <p:nvPr/>
        </p:nvSpPr>
        <p:spPr bwMode="auto">
          <a:xfrm rot="3196443" flipV="1">
            <a:off x="5779876" y="-189775"/>
            <a:ext cx="2988207" cy="2704581"/>
          </a:xfrm>
          <a:prstGeom prst="arc">
            <a:avLst>
              <a:gd name="adj1" fmla="val 17972969"/>
              <a:gd name="adj2" fmla="val 21365181"/>
            </a:avLst>
          </a:prstGeom>
          <a:noFill/>
          <a:ln w="25400" cap="flat" cmpd="sng" algn="ctr">
            <a:solidFill>
              <a:srgbClr val="C00000"/>
            </a:solidFill>
            <a:prstDash val="sysDot"/>
            <a:round/>
            <a:headEnd type="oval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6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303" name="Дуга 302">
            <a:extLst>
              <a:ext uri="{FF2B5EF4-FFF2-40B4-BE49-F238E27FC236}">
                <a16:creationId xmlns:a16="http://schemas.microsoft.com/office/drawing/2014/main" xmlns="" id="{7138BD63-B17C-42C3-AA94-93DACE0EB5A4}"/>
              </a:ext>
            </a:extLst>
          </p:cNvPr>
          <p:cNvSpPr/>
          <p:nvPr/>
        </p:nvSpPr>
        <p:spPr bwMode="auto">
          <a:xfrm rot="7216893" flipH="1" flipV="1">
            <a:off x="2160774" y="2920607"/>
            <a:ext cx="3850737" cy="4217173"/>
          </a:xfrm>
          <a:prstGeom prst="arc">
            <a:avLst>
              <a:gd name="adj1" fmla="val 18014913"/>
              <a:gd name="adj2" fmla="val 161653"/>
            </a:avLst>
          </a:prstGeom>
          <a:noFill/>
          <a:ln w="25400" cap="flat" cmpd="sng" algn="ctr">
            <a:solidFill>
              <a:srgbClr val="C00000"/>
            </a:solidFill>
            <a:prstDash val="sysDot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6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304" name="Дуга 303">
            <a:extLst>
              <a:ext uri="{FF2B5EF4-FFF2-40B4-BE49-F238E27FC236}">
                <a16:creationId xmlns:a16="http://schemas.microsoft.com/office/drawing/2014/main" xmlns="" id="{19D50E5B-CCE7-441B-977E-A185828EEBE8}"/>
              </a:ext>
            </a:extLst>
          </p:cNvPr>
          <p:cNvSpPr/>
          <p:nvPr/>
        </p:nvSpPr>
        <p:spPr bwMode="auto">
          <a:xfrm rot="15732093" flipH="1" flipV="1">
            <a:off x="5033235" y="-440957"/>
            <a:ext cx="3850737" cy="4217173"/>
          </a:xfrm>
          <a:prstGeom prst="arc">
            <a:avLst>
              <a:gd name="adj1" fmla="val 18596918"/>
              <a:gd name="adj2" fmla="val 20707243"/>
            </a:avLst>
          </a:prstGeom>
          <a:noFill/>
          <a:ln w="25400" cap="flat" cmpd="sng" algn="ctr">
            <a:solidFill>
              <a:srgbClr val="C00000"/>
            </a:solidFill>
            <a:prstDash val="sysDot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305" name="Дуга 304">
            <a:extLst>
              <a:ext uri="{FF2B5EF4-FFF2-40B4-BE49-F238E27FC236}">
                <a16:creationId xmlns:a16="http://schemas.microsoft.com/office/drawing/2014/main" xmlns="" id="{76137E18-B8AF-485E-AE3F-2A790010526A}"/>
              </a:ext>
            </a:extLst>
          </p:cNvPr>
          <p:cNvSpPr/>
          <p:nvPr/>
        </p:nvSpPr>
        <p:spPr bwMode="auto">
          <a:xfrm rot="7662666" flipH="1" flipV="1">
            <a:off x="5235839" y="4013987"/>
            <a:ext cx="3971041" cy="4217173"/>
          </a:xfrm>
          <a:prstGeom prst="arc">
            <a:avLst>
              <a:gd name="adj1" fmla="val 20386261"/>
              <a:gd name="adj2" fmla="val 604962"/>
            </a:avLst>
          </a:prstGeom>
          <a:noFill/>
          <a:ln w="25400" cap="flat" cmpd="sng" algn="ctr">
            <a:solidFill>
              <a:srgbClr val="C00000"/>
            </a:solidFill>
            <a:prstDash val="sysDot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6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306" name="Дуга 305">
            <a:extLst>
              <a:ext uri="{FF2B5EF4-FFF2-40B4-BE49-F238E27FC236}">
                <a16:creationId xmlns:a16="http://schemas.microsoft.com/office/drawing/2014/main" xmlns="" id="{4B513857-C4A6-4E7A-9B87-EA06ED0CBC43}"/>
              </a:ext>
            </a:extLst>
          </p:cNvPr>
          <p:cNvSpPr/>
          <p:nvPr/>
        </p:nvSpPr>
        <p:spPr bwMode="auto">
          <a:xfrm rot="17371361" flipH="1" flipV="1">
            <a:off x="6303787" y="-115306"/>
            <a:ext cx="3850737" cy="4217173"/>
          </a:xfrm>
          <a:prstGeom prst="arc">
            <a:avLst>
              <a:gd name="adj1" fmla="val 18575619"/>
              <a:gd name="adj2" fmla="val 20840484"/>
            </a:avLst>
          </a:prstGeom>
          <a:noFill/>
          <a:ln w="25400" cap="flat" cmpd="sng" algn="ctr">
            <a:solidFill>
              <a:srgbClr val="C00000"/>
            </a:solidFill>
            <a:prstDash val="sysDot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6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307" name="Дуга 306">
            <a:extLst>
              <a:ext uri="{FF2B5EF4-FFF2-40B4-BE49-F238E27FC236}">
                <a16:creationId xmlns:a16="http://schemas.microsoft.com/office/drawing/2014/main" xmlns="" id="{EB8485A4-0B1B-415D-B1BB-A045569092D0}"/>
              </a:ext>
            </a:extLst>
          </p:cNvPr>
          <p:cNvSpPr/>
          <p:nvPr/>
        </p:nvSpPr>
        <p:spPr bwMode="auto">
          <a:xfrm rot="20858704" flipV="1">
            <a:off x="2601800" y="1016461"/>
            <a:ext cx="3850737" cy="4217173"/>
          </a:xfrm>
          <a:prstGeom prst="arc">
            <a:avLst>
              <a:gd name="adj1" fmla="val 20703752"/>
              <a:gd name="adj2" fmla="val 454385"/>
            </a:avLst>
          </a:prstGeom>
          <a:noFill/>
          <a:ln w="25400" cap="flat" cmpd="sng" algn="ctr">
            <a:solidFill>
              <a:srgbClr val="C00000"/>
            </a:solidFill>
            <a:prstDash val="sysDot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6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86" name="Номер слайда 3">
            <a:extLst>
              <a:ext uri="{FF2B5EF4-FFF2-40B4-BE49-F238E27FC236}">
                <a16:creationId xmlns:a16="http://schemas.microsoft.com/office/drawing/2014/main" xmlns="" id="{A3D26B99-258A-4FF2-A137-EC1E41C3B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24229" y="6336189"/>
            <a:ext cx="2743200" cy="365125"/>
          </a:xfrm>
        </p:spPr>
        <p:txBody>
          <a:bodyPr/>
          <a:lstStyle/>
          <a:p>
            <a:fld id="{0B7527C8-8DF7-483B-BAF2-8C12BF53059C}" type="slidenum">
              <a:rPr lang="ru-RU" smtClean="0"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47208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xmlns="" id="{599893C7-6A61-4822-9E4F-56CCD0E2BE6E}"/>
              </a:ext>
            </a:extLst>
          </p:cNvPr>
          <p:cNvSpPr>
            <a:spLocks/>
          </p:cNvSpPr>
          <p:nvPr/>
        </p:nvSpPr>
        <p:spPr bwMode="auto">
          <a:xfrm>
            <a:off x="777114" y="388067"/>
            <a:ext cx="714695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16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Назначение системы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030BA63F-9B84-42A5-82F0-152E0E022B8A}"/>
              </a:ext>
            </a:extLst>
          </p:cNvPr>
          <p:cNvSpPr txBox="1">
            <a:spLocks/>
          </p:cNvSpPr>
          <p:nvPr/>
        </p:nvSpPr>
        <p:spPr>
          <a:xfrm>
            <a:off x="761584" y="84199"/>
            <a:ext cx="6523136" cy="4055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800"/>
              </a:spcAft>
            </a:pPr>
            <a:r>
              <a:rPr lang="ru-RU" sz="20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Федеральный фонд пространственных данных</a:t>
            </a:r>
          </a:p>
        </p:txBody>
      </p:sp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xmlns="" id="{515822DD-B72E-4845-9FA6-EB4A81A80D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527C8-8DF7-483B-BAF2-8C12BF53059C}" type="slidenum">
              <a:rPr lang="ru-RU" smtClean="0"/>
              <a:t>2</a:t>
            </a:fld>
            <a:endParaRPr lang="ru-RU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B9B36B9A-B831-4BC0-9558-A5C88D471D79}"/>
              </a:ext>
            </a:extLst>
          </p:cNvPr>
          <p:cNvSpPr txBox="1"/>
          <p:nvPr/>
        </p:nvSpPr>
        <p:spPr>
          <a:xfrm>
            <a:off x="438872" y="1018714"/>
            <a:ext cx="1160735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</a:t>
            </a: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истема предназначена для автоматизации процессов ведения ФФПД, а именно сбора, обработки, хранения, учёта пространственных метаданных, пространственных данных и материалов ФФПД, и их предоставления, посредством автоматизированного взаимодействия с ГИС ФППД и ГИС ЕЭКО, а также для  автоматизации иных геоаналитических задач и процессов, в том числе планирования геодезических и картографических работ.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E1E673E6-26BD-407D-828C-33BEEA90934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69" t="14346" r="16134" b="25600"/>
          <a:stretch/>
        </p:blipFill>
        <p:spPr>
          <a:xfrm>
            <a:off x="850789" y="2083242"/>
            <a:ext cx="10308641" cy="4134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3877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81BDBE4F-DF68-42EE-B4BF-4DCA671A7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527C8-8DF7-483B-BAF2-8C12BF53059C}" type="slidenum">
              <a:rPr lang="ru-RU" smtClean="0"/>
              <a:t>20</a:t>
            </a:fld>
            <a:endParaRPr lang="ru-RU" dirty="0"/>
          </a:p>
        </p:txBody>
      </p:sp>
      <p:sp>
        <p:nvSpPr>
          <p:cNvPr id="9" name="Rectangle 1">
            <a:extLst>
              <a:ext uri="{FF2B5EF4-FFF2-40B4-BE49-F238E27FC236}">
                <a16:creationId xmlns:a16="http://schemas.microsoft.com/office/drawing/2014/main" xmlns="" id="{B85F715D-8869-4C6F-BDCA-3D39BB834159}"/>
              </a:ext>
            </a:extLst>
          </p:cNvPr>
          <p:cNvSpPr>
            <a:spLocks/>
          </p:cNvSpPr>
          <p:nvPr/>
        </p:nvSpPr>
        <p:spPr bwMode="auto">
          <a:xfrm>
            <a:off x="754254" y="388067"/>
            <a:ext cx="714695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16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Особенности построения Системы</a:t>
            </a: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xmlns="" id="{14499FB3-E221-4946-951B-B1E2BF9DDE43}"/>
              </a:ext>
            </a:extLst>
          </p:cNvPr>
          <p:cNvSpPr txBox="1">
            <a:spLocks/>
          </p:cNvSpPr>
          <p:nvPr/>
        </p:nvSpPr>
        <p:spPr>
          <a:xfrm>
            <a:off x="761584" y="30859"/>
            <a:ext cx="8100476" cy="4055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0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Корпоративная геоинформационная система ПАО «</a:t>
            </a:r>
            <a:r>
              <a:rPr lang="ru-RU" sz="2000" b="1" dirty="0" err="1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Россети</a:t>
            </a:r>
            <a:r>
              <a:rPr lang="ru-RU" sz="20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»</a:t>
            </a:r>
            <a:endParaRPr lang="ru-RU" sz="2000" dirty="0"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6" name="Picture 2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77"/>
          <a:stretch/>
        </p:blipFill>
        <p:spPr bwMode="auto">
          <a:xfrm>
            <a:off x="515937" y="1408463"/>
            <a:ext cx="5161535" cy="4506320"/>
          </a:xfrm>
          <a:prstGeom prst="rect">
            <a:avLst/>
          </a:prstGeom>
          <a:noFill/>
          <a:ln w="9525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1129" y="1415463"/>
            <a:ext cx="5229851" cy="4535884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31EB62D6-41E2-433D-9AC9-623896C528F7}"/>
              </a:ext>
            </a:extLst>
          </p:cNvPr>
          <p:cNvSpPr txBox="1"/>
          <p:nvPr/>
        </p:nvSpPr>
        <p:spPr>
          <a:xfrm>
            <a:off x="959086" y="1000504"/>
            <a:ext cx="427523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Пространственные данные хранятся в СУБД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B47AC344-1437-4415-AFA7-CCB70E378E7A}"/>
              </a:ext>
            </a:extLst>
          </p:cNvPr>
          <p:cNvSpPr txBox="1"/>
          <p:nvPr/>
        </p:nvSpPr>
        <p:spPr>
          <a:xfrm>
            <a:off x="7318054" y="1000504"/>
            <a:ext cx="343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Карточки технологических объектов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68360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EEA07ABA-1DE0-462E-9567-82BA6403E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527C8-8DF7-483B-BAF2-8C12BF53059C}" type="slidenum">
              <a:rPr lang="ru-RU" smtClean="0"/>
              <a:t>21</a:t>
            </a:fld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F4C5F24-1EED-4C1B-9A1C-58D712A1061D}"/>
              </a:ext>
            </a:extLst>
          </p:cNvPr>
          <p:cNvSpPr txBox="1"/>
          <p:nvPr/>
        </p:nvSpPr>
        <p:spPr>
          <a:xfrm>
            <a:off x="520525" y="5538477"/>
            <a:ext cx="6096000" cy="456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spcAft>
                <a:spcPts val="8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8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Данные </a:t>
            </a:r>
            <a:r>
              <a:rPr lang="ru-RU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из открытых источников</a:t>
            </a:r>
            <a:endParaRPr lang="ru-RU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xmlns="" id="{72E7FA72-3D9B-4543-8636-9B1860A619A8}"/>
              </a:ext>
            </a:extLst>
          </p:cNvPr>
          <p:cNvSpPr>
            <a:spLocks/>
          </p:cNvSpPr>
          <p:nvPr/>
        </p:nvSpPr>
        <p:spPr bwMode="auto">
          <a:xfrm>
            <a:off x="754254" y="388067"/>
            <a:ext cx="714695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16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Подложка</a:t>
            </a:r>
            <a:endParaRPr lang="ru-RU" sz="1600" dirty="0"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xmlns="" id="{FF90007C-FAE3-426D-B60E-C859051F80ED}"/>
              </a:ext>
            </a:extLst>
          </p:cNvPr>
          <p:cNvSpPr txBox="1">
            <a:spLocks/>
          </p:cNvSpPr>
          <p:nvPr/>
        </p:nvSpPr>
        <p:spPr>
          <a:xfrm>
            <a:off x="761584" y="30859"/>
            <a:ext cx="8100476" cy="4055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0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Корпоративная геоинформационная система ПАО «</a:t>
            </a:r>
            <a:r>
              <a:rPr lang="ru-RU" sz="2000" b="1" dirty="0" err="1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Россети</a:t>
            </a:r>
            <a:r>
              <a:rPr lang="ru-RU" sz="20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»</a:t>
            </a:r>
            <a:endParaRPr lang="ru-RU" sz="2000" dirty="0"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6" name="Picture 2" descr="F:\_WORK\ПРЕЗЕНТАЦИИ\Россети\Untitled-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" b="14426"/>
          <a:stretch/>
        </p:blipFill>
        <p:spPr bwMode="auto">
          <a:xfrm>
            <a:off x="520525" y="1478280"/>
            <a:ext cx="11150950" cy="3771935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70480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BA2247EB-2FFC-42BD-A330-BC85DCBA7885}"/>
              </a:ext>
            </a:extLst>
          </p:cNvPr>
          <p:cNvSpPr/>
          <p:nvPr/>
        </p:nvSpPr>
        <p:spPr>
          <a:xfrm>
            <a:off x="3292018" y="1236404"/>
            <a:ext cx="8624992" cy="10350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xmlns="" id="{0180F515-6CFA-4DB1-A792-641912940CC8}"/>
              </a:ext>
            </a:extLst>
          </p:cNvPr>
          <p:cNvSpPr>
            <a:spLocks/>
          </p:cNvSpPr>
          <p:nvPr/>
        </p:nvSpPr>
        <p:spPr bwMode="auto">
          <a:xfrm>
            <a:off x="754254" y="388067"/>
            <a:ext cx="714695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n-US" sz="16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WEB</a:t>
            </a:r>
            <a:r>
              <a:rPr lang="ru-RU" sz="16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-редактор слоёв карты</a:t>
            </a:r>
            <a:endParaRPr lang="ru-RU" sz="1600" dirty="0"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00D2C181-928A-4876-ACEA-B11DEF3A8C65}"/>
              </a:ext>
            </a:extLst>
          </p:cNvPr>
          <p:cNvSpPr txBox="1">
            <a:spLocks/>
          </p:cNvSpPr>
          <p:nvPr/>
        </p:nvSpPr>
        <p:spPr>
          <a:xfrm>
            <a:off x="761584" y="30859"/>
            <a:ext cx="8100476" cy="4055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0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Корпоративная геоинформационная система ПАО «</a:t>
            </a:r>
            <a:r>
              <a:rPr lang="ru-RU" sz="2000" b="1" dirty="0" err="1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Россети</a:t>
            </a:r>
            <a:r>
              <a:rPr lang="ru-RU" sz="20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»</a:t>
            </a:r>
            <a:endParaRPr lang="ru-RU" sz="2000" dirty="0"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9" name="Picture 4">
            <a:extLst>
              <a:ext uri="{FF2B5EF4-FFF2-40B4-BE49-F238E27FC236}">
                <a16:creationId xmlns:a16="http://schemas.microsoft.com/office/drawing/2014/main" xmlns="" id="{F7F2C901-E034-44A2-BF18-C87A26295F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5106" y="2496517"/>
            <a:ext cx="3124753" cy="1861342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5">
            <a:extLst>
              <a:ext uri="{FF2B5EF4-FFF2-40B4-BE49-F238E27FC236}">
                <a16:creationId xmlns:a16="http://schemas.microsoft.com/office/drawing/2014/main" xmlns="" id="{F2D6325B-EA56-4A79-8AE1-419F113554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5055" y="4610659"/>
            <a:ext cx="3124752" cy="1857206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6">
            <a:extLst>
              <a:ext uri="{FF2B5EF4-FFF2-40B4-BE49-F238E27FC236}">
                <a16:creationId xmlns:a16="http://schemas.microsoft.com/office/drawing/2014/main" xmlns="" id="{CAD7443B-A9C2-4413-9313-878F236529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5055" y="2497157"/>
            <a:ext cx="3124753" cy="1860062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8">
            <a:extLst>
              <a:ext uri="{FF2B5EF4-FFF2-40B4-BE49-F238E27FC236}">
                <a16:creationId xmlns:a16="http://schemas.microsoft.com/office/drawing/2014/main" xmlns="" id="{9C641D8A-6569-416B-9205-CD3FF6271A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6474" y="4608591"/>
            <a:ext cx="3122017" cy="1861342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3">
            <a:extLst>
              <a:ext uri="{FF2B5EF4-FFF2-40B4-BE49-F238E27FC236}">
                <a16:creationId xmlns:a16="http://schemas.microsoft.com/office/drawing/2014/main" xmlns="" id="{6B534640-E9C1-4538-B4DD-D9B033B896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019" y="959231"/>
            <a:ext cx="2327131" cy="5562241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">
            <a:extLst>
              <a:ext uri="{FF2B5EF4-FFF2-40B4-BE49-F238E27FC236}">
                <a16:creationId xmlns:a16="http://schemas.microsoft.com/office/drawing/2014/main" xmlns="" id="{5EAEF108-A403-4CDC-9D3D-CEA413CF2E21}"/>
              </a:ext>
            </a:extLst>
          </p:cNvPr>
          <p:cNvSpPr>
            <a:spLocks/>
          </p:cNvSpPr>
          <p:nvPr/>
        </p:nvSpPr>
        <p:spPr bwMode="auto">
          <a:xfrm>
            <a:off x="3264622" y="841281"/>
            <a:ext cx="474763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  <a:sym typeface="Open Sans Light"/>
              </a:rPr>
              <a:t>Настройка перечня отображения слоев объектов</a:t>
            </a:r>
          </a:p>
        </p:txBody>
      </p:sp>
      <p:sp>
        <p:nvSpPr>
          <p:cNvPr id="15" name="Rectangle 1">
            <a:extLst>
              <a:ext uri="{FF2B5EF4-FFF2-40B4-BE49-F238E27FC236}">
                <a16:creationId xmlns:a16="http://schemas.microsoft.com/office/drawing/2014/main" xmlns="" id="{274584B7-C037-433D-83EC-D96CA2E4D71E}"/>
              </a:ext>
            </a:extLst>
          </p:cNvPr>
          <p:cNvSpPr>
            <a:spLocks/>
          </p:cNvSpPr>
          <p:nvPr/>
        </p:nvSpPr>
        <p:spPr bwMode="auto">
          <a:xfrm>
            <a:off x="4301132" y="1399314"/>
            <a:ext cx="35283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latin typeface="Arial" pitchFamily="34" charset="0"/>
                <a:cs typeface="Arial" pitchFamily="34" charset="0"/>
                <a:sym typeface="Open Sans Light"/>
              </a:rPr>
              <a:t>Масштабирование, перемещение 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2D1142A5-1446-4E15-A9A4-41C1E0331E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4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00" y="1827759"/>
            <a:ext cx="3143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4A18BFFA-1A3E-4BB4-833A-8161BC7C75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4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295" y="1400802"/>
            <a:ext cx="3143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C7EE46B1-3BC8-4083-B22E-186E7463EDB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1" r="9229"/>
          <a:stretch/>
        </p:blipFill>
        <p:spPr bwMode="auto">
          <a:xfrm>
            <a:off x="3491203" y="1842047"/>
            <a:ext cx="221544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93FA788A-062F-4868-A2B7-E36E3BFA0B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9508" y="1827759"/>
            <a:ext cx="3143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7BADF320-4FCE-4DF7-95E1-B44EEA5BBD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203" y="1381752"/>
            <a:ext cx="32385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260AF3D9-2A60-4E7A-BF47-7E075E5073A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81"/>
          <a:stretch/>
        </p:blipFill>
        <p:spPr bwMode="auto">
          <a:xfrm>
            <a:off x="3920314" y="1386515"/>
            <a:ext cx="284079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ectangle 1">
            <a:extLst>
              <a:ext uri="{FF2B5EF4-FFF2-40B4-BE49-F238E27FC236}">
                <a16:creationId xmlns:a16="http://schemas.microsoft.com/office/drawing/2014/main" xmlns="" id="{BB3F01ED-BF9B-434B-BF5F-D74A5EF5E49D}"/>
              </a:ext>
            </a:extLst>
          </p:cNvPr>
          <p:cNvSpPr>
            <a:spLocks/>
          </p:cNvSpPr>
          <p:nvPr/>
        </p:nvSpPr>
        <p:spPr bwMode="auto">
          <a:xfrm>
            <a:off x="4280594" y="1826271"/>
            <a:ext cx="396044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latin typeface="Arial" pitchFamily="34" charset="0"/>
                <a:cs typeface="Arial" pitchFamily="34" charset="0"/>
                <a:sym typeface="Open Sans Light"/>
              </a:rPr>
              <a:t>Ведение истории экстентов карты</a:t>
            </a:r>
          </a:p>
        </p:txBody>
      </p:sp>
      <p:sp>
        <p:nvSpPr>
          <p:cNvPr id="23" name="Rectangle 1">
            <a:extLst>
              <a:ext uri="{FF2B5EF4-FFF2-40B4-BE49-F238E27FC236}">
                <a16:creationId xmlns:a16="http://schemas.microsoft.com/office/drawing/2014/main" xmlns="" id="{B50FFB29-38F1-431C-91C4-58C058F3CCC8}"/>
              </a:ext>
            </a:extLst>
          </p:cNvPr>
          <p:cNvSpPr>
            <a:spLocks/>
          </p:cNvSpPr>
          <p:nvPr/>
        </p:nvSpPr>
        <p:spPr bwMode="auto">
          <a:xfrm>
            <a:off x="8010986" y="1291592"/>
            <a:ext cx="39604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latin typeface="Arial" pitchFamily="34" charset="0"/>
                <a:cs typeface="Arial" pitchFamily="34" charset="0"/>
                <a:sym typeface="Open Sans Light"/>
              </a:rPr>
              <a:t>Отображение  общедоступных кадастровых данных Росреестра</a:t>
            </a:r>
          </a:p>
        </p:txBody>
      </p:sp>
      <p:sp>
        <p:nvSpPr>
          <p:cNvPr id="24" name="Rectangle 1">
            <a:extLst>
              <a:ext uri="{FF2B5EF4-FFF2-40B4-BE49-F238E27FC236}">
                <a16:creationId xmlns:a16="http://schemas.microsoft.com/office/drawing/2014/main" xmlns="" id="{20C5D4E3-770A-4635-ACE1-6773EBD55039}"/>
              </a:ext>
            </a:extLst>
          </p:cNvPr>
          <p:cNvSpPr>
            <a:spLocks/>
          </p:cNvSpPr>
          <p:nvPr/>
        </p:nvSpPr>
        <p:spPr bwMode="auto">
          <a:xfrm>
            <a:off x="8010986" y="1826271"/>
            <a:ext cx="396044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latin typeface="Arial" pitchFamily="34" charset="0"/>
                <a:cs typeface="Arial" pitchFamily="34" charset="0"/>
                <a:sym typeface="Open Sans Light"/>
              </a:rPr>
              <a:t>Выбор картографической подложки</a:t>
            </a:r>
          </a:p>
        </p:txBody>
      </p: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xmlns="" id="{82CE794E-D48A-4373-A42E-8AC0445ABF4A}"/>
              </a:ext>
            </a:extLst>
          </p:cNvPr>
          <p:cNvCxnSpPr>
            <a:stCxn id="14" idx="1"/>
          </p:cNvCxnSpPr>
          <p:nvPr/>
        </p:nvCxnSpPr>
        <p:spPr bwMode="auto">
          <a:xfrm flipH="1">
            <a:off x="2486026" y="995170"/>
            <a:ext cx="778596" cy="894832"/>
          </a:xfrm>
          <a:prstGeom prst="line">
            <a:avLst/>
          </a:prstGeom>
          <a:blipFill dpi="0" rotWithShape="0">
            <a:blip r:embed="rId16"/>
            <a:srcRect/>
            <a:tile tx="0" ty="0" sx="100000" sy="100000" flip="none" algn="tl"/>
          </a:blipFill>
          <a:ln w="28575" cap="flat" cmpd="sng" algn="ctr">
            <a:solidFill>
              <a:srgbClr val="7030A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4" name="Номер слайда 3">
            <a:extLst>
              <a:ext uri="{FF2B5EF4-FFF2-40B4-BE49-F238E27FC236}">
                <a16:creationId xmlns:a16="http://schemas.microsoft.com/office/drawing/2014/main" xmlns="" id="{35E653D2-780F-40A0-A5D0-E74966D60D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42120" y="6336189"/>
            <a:ext cx="2743200" cy="365125"/>
          </a:xfrm>
        </p:spPr>
        <p:txBody>
          <a:bodyPr/>
          <a:lstStyle/>
          <a:p>
            <a:fld id="{0B7527C8-8DF7-483B-BAF2-8C12BF53059C}" type="slidenum">
              <a:rPr lang="ru-RU" smtClean="0"/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61913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9C23DE35-E96E-4263-9920-3405E3B48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527C8-8DF7-483B-BAF2-8C12BF53059C}" type="slidenum">
              <a:rPr lang="ru-RU" smtClean="0"/>
              <a:t>23</a:t>
            </a:fld>
            <a:endParaRPr lang="ru-RU"/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xmlns="" id="{F5E95D59-A59E-4AF8-BEDF-FEFDA1B9ABF8}"/>
              </a:ext>
            </a:extLst>
          </p:cNvPr>
          <p:cNvGrpSpPr/>
          <p:nvPr/>
        </p:nvGrpSpPr>
        <p:grpSpPr>
          <a:xfrm>
            <a:off x="515938" y="1143001"/>
            <a:ext cx="11295062" cy="2733558"/>
            <a:chOff x="138712" y="864147"/>
            <a:chExt cx="12274258" cy="3816424"/>
          </a:xfrm>
        </p:grpSpPr>
        <p:grpSp>
          <p:nvGrpSpPr>
            <p:cNvPr id="4" name="Группа 3">
              <a:extLst>
                <a:ext uri="{FF2B5EF4-FFF2-40B4-BE49-F238E27FC236}">
                  <a16:creationId xmlns:a16="http://schemas.microsoft.com/office/drawing/2014/main" xmlns="" id="{F66F21AB-A3CE-479F-87B6-DA707BAFC245}"/>
                </a:ext>
              </a:extLst>
            </p:cNvPr>
            <p:cNvGrpSpPr/>
            <p:nvPr/>
          </p:nvGrpSpPr>
          <p:grpSpPr>
            <a:xfrm>
              <a:off x="138712" y="864147"/>
              <a:ext cx="3698532" cy="3816424"/>
              <a:chOff x="6122762" y="886905"/>
              <a:chExt cx="4178665" cy="4414280"/>
            </a:xfrm>
          </p:grpSpPr>
          <p:sp>
            <p:nvSpPr>
              <p:cNvPr id="33" name="Скругленный прямоугольник 53">
                <a:extLst>
                  <a:ext uri="{FF2B5EF4-FFF2-40B4-BE49-F238E27FC236}">
                    <a16:creationId xmlns:a16="http://schemas.microsoft.com/office/drawing/2014/main" xmlns="" id="{096B5AA9-155C-41B1-9BC8-616A1F44A8DA}"/>
                  </a:ext>
                </a:extLst>
              </p:cNvPr>
              <p:cNvSpPr/>
              <p:nvPr/>
            </p:nvSpPr>
            <p:spPr>
              <a:xfrm>
                <a:off x="6122762" y="886905"/>
                <a:ext cx="4178665" cy="4414280"/>
              </a:xfrm>
              <a:prstGeom prst="round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ru-RU" sz="1600" b="1" dirty="0">
                  <a:solidFill>
                    <a:schemeClr val="accent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34" name="Группа 33">
                <a:extLst>
                  <a:ext uri="{FF2B5EF4-FFF2-40B4-BE49-F238E27FC236}">
                    <a16:creationId xmlns:a16="http://schemas.microsoft.com/office/drawing/2014/main" xmlns="" id="{E915C45F-F900-44E1-88B7-875EFF4D88A9}"/>
                  </a:ext>
                </a:extLst>
              </p:cNvPr>
              <p:cNvGrpSpPr/>
              <p:nvPr/>
            </p:nvGrpSpPr>
            <p:grpSpPr>
              <a:xfrm>
                <a:off x="6344796" y="1608474"/>
                <a:ext cx="3791407" cy="3526133"/>
                <a:chOff x="6344796" y="1608474"/>
                <a:chExt cx="3791407" cy="3526133"/>
              </a:xfrm>
            </p:grpSpPr>
            <p:sp>
              <p:nvSpPr>
                <p:cNvPr id="35" name="Скругленный прямоугольник 55">
                  <a:extLst>
                    <a:ext uri="{FF2B5EF4-FFF2-40B4-BE49-F238E27FC236}">
                      <a16:creationId xmlns:a16="http://schemas.microsoft.com/office/drawing/2014/main" xmlns="" id="{1AC68BAF-CA9F-48E9-8BF9-E82B6D242ECC}"/>
                    </a:ext>
                  </a:extLst>
                </p:cNvPr>
                <p:cNvSpPr/>
                <p:nvPr/>
              </p:nvSpPr>
              <p:spPr>
                <a:xfrm>
                  <a:off x="6545610" y="1608474"/>
                  <a:ext cx="2664296" cy="552451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600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Web-</a:t>
                  </a:r>
                  <a:r>
                    <a:rPr lang="ru-RU" sz="1600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приложение</a:t>
                  </a:r>
                </a:p>
              </p:txBody>
            </p:sp>
            <p:grpSp>
              <p:nvGrpSpPr>
                <p:cNvPr id="36" name="Группа 35">
                  <a:extLst>
                    <a:ext uri="{FF2B5EF4-FFF2-40B4-BE49-F238E27FC236}">
                      <a16:creationId xmlns:a16="http://schemas.microsoft.com/office/drawing/2014/main" xmlns="" id="{28EA8798-DB64-4179-8C36-7B4B9349FEC9}"/>
                    </a:ext>
                  </a:extLst>
                </p:cNvPr>
                <p:cNvGrpSpPr/>
                <p:nvPr/>
              </p:nvGrpSpPr>
              <p:grpSpPr>
                <a:xfrm>
                  <a:off x="6344796" y="2460590"/>
                  <a:ext cx="3791407" cy="2674017"/>
                  <a:chOff x="6344796" y="2269518"/>
                  <a:chExt cx="3791407" cy="2674017"/>
                </a:xfrm>
              </p:grpSpPr>
              <p:sp>
                <p:nvSpPr>
                  <p:cNvPr id="38" name="Скругленный прямоугольник 58">
                    <a:extLst>
                      <a:ext uri="{FF2B5EF4-FFF2-40B4-BE49-F238E27FC236}">
                        <a16:creationId xmlns:a16="http://schemas.microsoft.com/office/drawing/2014/main" xmlns="" id="{2ED1B414-138A-4730-BEC4-41812B558265}"/>
                      </a:ext>
                    </a:extLst>
                  </p:cNvPr>
                  <p:cNvSpPr/>
                  <p:nvPr/>
                </p:nvSpPr>
                <p:spPr>
                  <a:xfrm>
                    <a:off x="6344796" y="2269518"/>
                    <a:ext cx="3791407" cy="2674017"/>
                  </a:xfrm>
                  <a:prstGeom prst="roundRect">
                    <a:avLst/>
                  </a:prstGeom>
                  <a:solidFill>
                    <a:schemeClr val="tx2">
                      <a:lumMod val="40000"/>
                      <a:lumOff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t"/>
                  <a:lstStyle/>
                  <a:p>
                    <a:pPr algn="ctr"/>
                    <a:endParaRPr lang="ru-RU" sz="1400" b="1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9" name="Скругленный прямоугольник 59">
                    <a:extLst>
                      <a:ext uri="{FF2B5EF4-FFF2-40B4-BE49-F238E27FC236}">
                        <a16:creationId xmlns:a16="http://schemas.microsoft.com/office/drawing/2014/main" xmlns="" id="{09FCD9F7-4ADC-48DD-A362-D9D067445A35}"/>
                      </a:ext>
                    </a:extLst>
                  </p:cNvPr>
                  <p:cNvSpPr/>
                  <p:nvPr/>
                </p:nvSpPr>
                <p:spPr>
                  <a:xfrm>
                    <a:off x="6593500" y="2836131"/>
                    <a:ext cx="1518774" cy="359621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Web-</a:t>
                    </a:r>
                    <a:r>
                      <a:rPr lang="ru-RU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сервис</a:t>
                    </a:r>
                  </a:p>
                </p:txBody>
              </p:sp>
              <p:grpSp>
                <p:nvGrpSpPr>
                  <p:cNvPr id="40" name="Группа 39">
                    <a:extLst>
                      <a:ext uri="{FF2B5EF4-FFF2-40B4-BE49-F238E27FC236}">
                        <a16:creationId xmlns:a16="http://schemas.microsoft.com/office/drawing/2014/main" xmlns="" id="{64E57779-0731-42C0-B1A4-2B2A91DF5869}"/>
                      </a:ext>
                    </a:extLst>
                  </p:cNvPr>
                  <p:cNvGrpSpPr/>
                  <p:nvPr/>
                </p:nvGrpSpPr>
                <p:grpSpPr>
                  <a:xfrm>
                    <a:off x="6521816" y="3540626"/>
                    <a:ext cx="3420902" cy="1228813"/>
                    <a:chOff x="6521816" y="3358368"/>
                    <a:chExt cx="3420902" cy="1228813"/>
                  </a:xfrm>
                </p:grpSpPr>
                <p:sp>
                  <p:nvSpPr>
                    <p:cNvPr id="42" name="Скругленный прямоугольник 62">
                      <a:extLst>
                        <a:ext uri="{FF2B5EF4-FFF2-40B4-BE49-F238E27FC236}">
                          <a16:creationId xmlns:a16="http://schemas.microsoft.com/office/drawing/2014/main" xmlns="" id="{8614D3E6-A37D-4E8F-A8F6-0A86972EC5B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521816" y="3358368"/>
                      <a:ext cx="3420902" cy="1228813"/>
                    </a:xfrm>
                    <a:prstGeom prst="roundRect">
                      <a:avLst/>
                    </a:prstGeom>
                    <a:solidFill>
                      <a:schemeClr val="tx2">
                        <a:lumMod val="60000"/>
                        <a:lumOff val="40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t"/>
                    <a:lstStyle/>
                    <a:p>
                      <a:pPr algn="ctr"/>
                      <a:endParaRPr lang="ru-RU" sz="1600" b="1" dirty="0"/>
                    </a:p>
                  </p:txBody>
                </p:sp>
                <p:grpSp>
                  <p:nvGrpSpPr>
                    <p:cNvPr id="43" name="Группа 42">
                      <a:extLst>
                        <a:ext uri="{FF2B5EF4-FFF2-40B4-BE49-F238E27FC236}">
                          <a16:creationId xmlns:a16="http://schemas.microsoft.com/office/drawing/2014/main" xmlns="" id="{77F40BA5-5307-4B65-B366-EFA809CE3F1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755549" y="3897884"/>
                      <a:ext cx="2893628" cy="496411"/>
                      <a:chOff x="6755549" y="3897884"/>
                      <a:chExt cx="2893628" cy="496411"/>
                    </a:xfrm>
                  </p:grpSpPr>
                  <p:sp>
                    <p:nvSpPr>
                      <p:cNvPr id="44" name="Скругленный прямоугольник 64">
                        <a:extLst>
                          <a:ext uri="{FF2B5EF4-FFF2-40B4-BE49-F238E27FC236}">
                            <a16:creationId xmlns:a16="http://schemas.microsoft.com/office/drawing/2014/main" xmlns="" id="{DF3DD32B-8F27-455A-918A-32B06C6D6C8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755549" y="3897887"/>
                        <a:ext cx="1587327" cy="496408"/>
                      </a:xfrm>
                      <a:prstGeom prst="round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r>
                          <a:rPr lang="ru-RU" sz="140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ГИС Сервер</a:t>
                        </a:r>
                      </a:p>
                    </p:txBody>
                  </p:sp>
                  <p:sp>
                    <p:nvSpPr>
                      <p:cNvPr id="45" name="Скругленный прямоугольник 65">
                        <a:extLst>
                          <a:ext uri="{FF2B5EF4-FFF2-40B4-BE49-F238E27FC236}">
                            <a16:creationId xmlns:a16="http://schemas.microsoft.com/office/drawing/2014/main" xmlns="" id="{C36D16C7-BDF1-4DD6-8A04-B72832663E6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725336" y="3897884"/>
                        <a:ext cx="923841" cy="496409"/>
                      </a:xfrm>
                      <a:prstGeom prst="round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r>
                          <a:rPr lang="ru-RU" sz="140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СУБД</a:t>
                        </a:r>
                      </a:p>
                    </p:txBody>
                  </p:sp>
                  <p:sp>
                    <p:nvSpPr>
                      <p:cNvPr id="46" name="Двойная стрелка влево/вправо 66">
                        <a:extLst>
                          <a:ext uri="{FF2B5EF4-FFF2-40B4-BE49-F238E27FC236}">
                            <a16:creationId xmlns:a16="http://schemas.microsoft.com/office/drawing/2014/main" xmlns="" id="{F1548AF0-03B2-49DF-9903-EEC66282A91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388795" y="4074082"/>
                        <a:ext cx="288032" cy="144015"/>
                      </a:xfrm>
                      <a:prstGeom prst="leftRightArrow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ru-RU"/>
                      </a:p>
                    </p:txBody>
                  </p:sp>
                </p:grpSp>
              </p:grpSp>
              <p:sp>
                <p:nvSpPr>
                  <p:cNvPr id="41" name="Двойная стрелка влево/вправо 61">
                    <a:extLst>
                      <a:ext uri="{FF2B5EF4-FFF2-40B4-BE49-F238E27FC236}">
                        <a16:creationId xmlns:a16="http://schemas.microsoft.com/office/drawing/2014/main" xmlns="" id="{47332F34-F64C-418B-A9D0-54C41665576A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7208870" y="3290410"/>
                    <a:ext cx="288032" cy="144016"/>
                  </a:xfrm>
                  <a:prstGeom prst="leftRightArrow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sp>
              <p:nvSpPr>
                <p:cNvPr id="37" name="Двойная стрелка влево/вправо 57">
                  <a:extLst>
                    <a:ext uri="{FF2B5EF4-FFF2-40B4-BE49-F238E27FC236}">
                      <a16:creationId xmlns:a16="http://schemas.microsoft.com/office/drawing/2014/main" xmlns="" id="{C1D0EBB4-BF4C-4F8E-9423-137A6A10708E}"/>
                    </a:ext>
                  </a:extLst>
                </p:cNvPr>
                <p:cNvSpPr/>
                <p:nvPr/>
              </p:nvSpPr>
              <p:spPr>
                <a:xfrm rot="5400000">
                  <a:off x="7208870" y="2239582"/>
                  <a:ext cx="288032" cy="144016"/>
                </a:xfrm>
                <a:prstGeom prst="leftRightArrow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grpSp>
          <p:nvGrpSpPr>
            <p:cNvPr id="5" name="Группа 4">
              <a:extLst>
                <a:ext uri="{FF2B5EF4-FFF2-40B4-BE49-F238E27FC236}">
                  <a16:creationId xmlns:a16="http://schemas.microsoft.com/office/drawing/2014/main" xmlns="" id="{345059BF-1319-44EB-BF9F-91B6E3D9C13B}"/>
                </a:ext>
              </a:extLst>
            </p:cNvPr>
            <p:cNvGrpSpPr/>
            <p:nvPr/>
          </p:nvGrpSpPr>
          <p:grpSpPr>
            <a:xfrm>
              <a:off x="4482678" y="864147"/>
              <a:ext cx="3649828" cy="3816424"/>
              <a:chOff x="6350820" y="886905"/>
              <a:chExt cx="4123638" cy="4414280"/>
            </a:xfrm>
          </p:grpSpPr>
          <p:sp>
            <p:nvSpPr>
              <p:cNvPr id="19" name="Скругленный прямоугольник 39">
                <a:extLst>
                  <a:ext uri="{FF2B5EF4-FFF2-40B4-BE49-F238E27FC236}">
                    <a16:creationId xmlns:a16="http://schemas.microsoft.com/office/drawing/2014/main" xmlns="" id="{2FDC7708-6449-4C32-932C-B74064B5D389}"/>
                  </a:ext>
                </a:extLst>
              </p:cNvPr>
              <p:cNvSpPr/>
              <p:nvPr/>
            </p:nvSpPr>
            <p:spPr>
              <a:xfrm>
                <a:off x="6350820" y="886905"/>
                <a:ext cx="4123638" cy="4414280"/>
              </a:xfrm>
              <a:prstGeom prst="round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ru-RU" sz="1600" b="1" dirty="0">
                  <a:solidFill>
                    <a:schemeClr val="accent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20" name="Группа 19">
                <a:extLst>
                  <a:ext uri="{FF2B5EF4-FFF2-40B4-BE49-F238E27FC236}">
                    <a16:creationId xmlns:a16="http://schemas.microsoft.com/office/drawing/2014/main" xmlns="" id="{1BEBAC97-D286-4A75-9188-F66F8EDE689D}"/>
                  </a:ext>
                </a:extLst>
              </p:cNvPr>
              <p:cNvGrpSpPr/>
              <p:nvPr/>
            </p:nvGrpSpPr>
            <p:grpSpPr>
              <a:xfrm>
                <a:off x="6452819" y="1608474"/>
                <a:ext cx="3857265" cy="3526133"/>
                <a:chOff x="6452819" y="1608474"/>
                <a:chExt cx="3857265" cy="3526133"/>
              </a:xfrm>
            </p:grpSpPr>
            <p:sp>
              <p:nvSpPr>
                <p:cNvPr id="21" name="Скругленный прямоугольник 41">
                  <a:extLst>
                    <a:ext uri="{FF2B5EF4-FFF2-40B4-BE49-F238E27FC236}">
                      <a16:creationId xmlns:a16="http://schemas.microsoft.com/office/drawing/2014/main" xmlns="" id="{BCB7430C-ED97-49FA-9289-AB477550150B}"/>
                    </a:ext>
                  </a:extLst>
                </p:cNvPr>
                <p:cNvSpPr/>
                <p:nvPr/>
              </p:nvSpPr>
              <p:spPr>
                <a:xfrm>
                  <a:off x="6653164" y="1608474"/>
                  <a:ext cx="2664296" cy="552451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600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Web-</a:t>
                  </a:r>
                  <a:r>
                    <a:rPr lang="ru-RU" sz="1600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сервис</a:t>
                  </a:r>
                </a:p>
              </p:txBody>
            </p:sp>
            <p:grpSp>
              <p:nvGrpSpPr>
                <p:cNvPr id="22" name="Группа 21">
                  <a:extLst>
                    <a:ext uri="{FF2B5EF4-FFF2-40B4-BE49-F238E27FC236}">
                      <a16:creationId xmlns:a16="http://schemas.microsoft.com/office/drawing/2014/main" xmlns="" id="{EF0834FB-51F4-4FB5-A061-73F9D44B6959}"/>
                    </a:ext>
                  </a:extLst>
                </p:cNvPr>
                <p:cNvGrpSpPr/>
                <p:nvPr/>
              </p:nvGrpSpPr>
              <p:grpSpPr>
                <a:xfrm>
                  <a:off x="6452819" y="2460590"/>
                  <a:ext cx="3857265" cy="2674017"/>
                  <a:chOff x="6452819" y="2269518"/>
                  <a:chExt cx="3857265" cy="2674017"/>
                </a:xfrm>
              </p:grpSpPr>
              <p:sp>
                <p:nvSpPr>
                  <p:cNvPr id="24" name="Скругленный прямоугольник 44">
                    <a:extLst>
                      <a:ext uri="{FF2B5EF4-FFF2-40B4-BE49-F238E27FC236}">
                        <a16:creationId xmlns:a16="http://schemas.microsoft.com/office/drawing/2014/main" xmlns="" id="{180F0C01-2494-42DC-BA65-A146957442DD}"/>
                      </a:ext>
                    </a:extLst>
                  </p:cNvPr>
                  <p:cNvSpPr/>
                  <p:nvPr/>
                </p:nvSpPr>
                <p:spPr>
                  <a:xfrm>
                    <a:off x="6452819" y="2269518"/>
                    <a:ext cx="3857265" cy="2674017"/>
                  </a:xfrm>
                  <a:prstGeom prst="roundRect">
                    <a:avLst/>
                  </a:prstGeom>
                  <a:solidFill>
                    <a:schemeClr val="tx2">
                      <a:lumMod val="40000"/>
                      <a:lumOff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t"/>
                  <a:lstStyle/>
                  <a:p>
                    <a:pPr algn="ctr"/>
                    <a:endParaRPr lang="ru-RU" sz="1400" b="1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5" name="Скругленный прямоугольник 45">
                    <a:extLst>
                      <a:ext uri="{FF2B5EF4-FFF2-40B4-BE49-F238E27FC236}">
                        <a16:creationId xmlns:a16="http://schemas.microsoft.com/office/drawing/2014/main" xmlns="" id="{D9EED233-573B-4691-A0CF-513685AD29B7}"/>
                      </a:ext>
                    </a:extLst>
                  </p:cNvPr>
                  <p:cNvSpPr/>
                  <p:nvPr/>
                </p:nvSpPr>
                <p:spPr>
                  <a:xfrm>
                    <a:off x="6701054" y="2836131"/>
                    <a:ext cx="1518774" cy="359621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Web-</a:t>
                    </a:r>
                    <a:r>
                      <a:rPr lang="ru-RU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сервис</a:t>
                    </a:r>
                  </a:p>
                </p:txBody>
              </p:sp>
              <p:grpSp>
                <p:nvGrpSpPr>
                  <p:cNvPr id="26" name="Группа 25">
                    <a:extLst>
                      <a:ext uri="{FF2B5EF4-FFF2-40B4-BE49-F238E27FC236}">
                        <a16:creationId xmlns:a16="http://schemas.microsoft.com/office/drawing/2014/main" xmlns="" id="{014486DD-C75B-43E8-9DC5-49E878758A86}"/>
                      </a:ext>
                    </a:extLst>
                  </p:cNvPr>
                  <p:cNvGrpSpPr/>
                  <p:nvPr/>
                </p:nvGrpSpPr>
                <p:grpSpPr>
                  <a:xfrm>
                    <a:off x="6675117" y="3540626"/>
                    <a:ext cx="3475046" cy="1228813"/>
                    <a:chOff x="6675117" y="3358368"/>
                    <a:chExt cx="3475046" cy="1228813"/>
                  </a:xfrm>
                </p:grpSpPr>
                <p:sp>
                  <p:nvSpPr>
                    <p:cNvPr id="28" name="Скругленный прямоугольник 48">
                      <a:extLst>
                        <a:ext uri="{FF2B5EF4-FFF2-40B4-BE49-F238E27FC236}">
                          <a16:creationId xmlns:a16="http://schemas.microsoft.com/office/drawing/2014/main" xmlns="" id="{5DD6663B-4F22-4A4A-96B5-6F4A61E0AF6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75117" y="3358368"/>
                      <a:ext cx="3475046" cy="1228813"/>
                    </a:xfrm>
                    <a:prstGeom prst="roundRect">
                      <a:avLst/>
                    </a:prstGeom>
                    <a:solidFill>
                      <a:schemeClr val="tx2">
                        <a:lumMod val="60000"/>
                        <a:lumOff val="40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t"/>
                    <a:lstStyle/>
                    <a:p>
                      <a:endParaRPr lang="ru-RU" sz="1600" b="1" dirty="0"/>
                    </a:p>
                  </p:txBody>
                </p:sp>
                <p:grpSp>
                  <p:nvGrpSpPr>
                    <p:cNvPr id="29" name="Группа 28">
                      <a:extLst>
                        <a:ext uri="{FF2B5EF4-FFF2-40B4-BE49-F238E27FC236}">
                          <a16:creationId xmlns:a16="http://schemas.microsoft.com/office/drawing/2014/main" xmlns="" id="{13560DB4-5A47-4E85-8BC4-CE2229C0315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937172" y="3897884"/>
                      <a:ext cx="2893658" cy="496411"/>
                      <a:chOff x="6937172" y="3897884"/>
                      <a:chExt cx="2893658" cy="496411"/>
                    </a:xfrm>
                  </p:grpSpPr>
                  <p:sp>
                    <p:nvSpPr>
                      <p:cNvPr id="30" name="Скругленный прямоугольник 50">
                        <a:extLst>
                          <a:ext uri="{FF2B5EF4-FFF2-40B4-BE49-F238E27FC236}">
                            <a16:creationId xmlns:a16="http://schemas.microsoft.com/office/drawing/2014/main" xmlns="" id="{921BEBEC-6760-4F60-9121-F396A9A5382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937172" y="3897887"/>
                        <a:ext cx="1616705" cy="496408"/>
                      </a:xfrm>
                      <a:prstGeom prst="round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r>
                          <a:rPr lang="ru-RU" sz="140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ГИС  Сервер</a:t>
                        </a:r>
                      </a:p>
                    </p:txBody>
                  </p:sp>
                  <p:sp>
                    <p:nvSpPr>
                      <p:cNvPr id="31" name="Скругленный прямоугольник 51">
                        <a:extLst>
                          <a:ext uri="{FF2B5EF4-FFF2-40B4-BE49-F238E27FC236}">
                            <a16:creationId xmlns:a16="http://schemas.microsoft.com/office/drawing/2014/main" xmlns="" id="{B424DFCF-810E-448F-B113-3521F98528E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906989" y="3897884"/>
                        <a:ext cx="923841" cy="496408"/>
                      </a:xfrm>
                      <a:prstGeom prst="round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r>
                          <a:rPr lang="ru-RU" sz="140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СУБД</a:t>
                        </a:r>
                      </a:p>
                    </p:txBody>
                  </p:sp>
                  <p:sp>
                    <p:nvSpPr>
                      <p:cNvPr id="32" name="Двойная стрелка влево/вправо 52">
                        <a:extLst>
                          <a:ext uri="{FF2B5EF4-FFF2-40B4-BE49-F238E27FC236}">
                            <a16:creationId xmlns:a16="http://schemas.microsoft.com/office/drawing/2014/main" xmlns="" id="{8AB8F837-D1E6-4F76-A380-7767E08DD34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595255" y="4074082"/>
                        <a:ext cx="288032" cy="144015"/>
                      </a:xfrm>
                      <a:prstGeom prst="leftRightArrow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ru-RU"/>
                      </a:p>
                    </p:txBody>
                  </p:sp>
                </p:grpSp>
              </p:grpSp>
              <p:sp>
                <p:nvSpPr>
                  <p:cNvPr id="27" name="Двойная стрелка влево/вправо 47">
                    <a:extLst>
                      <a:ext uri="{FF2B5EF4-FFF2-40B4-BE49-F238E27FC236}">
                        <a16:creationId xmlns:a16="http://schemas.microsoft.com/office/drawing/2014/main" xmlns="" id="{3134C655-E276-45B8-ABA1-4EF82D3206B0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7208870" y="3290410"/>
                    <a:ext cx="288032" cy="144016"/>
                  </a:xfrm>
                  <a:prstGeom prst="leftRightArrow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sp>
              <p:nvSpPr>
                <p:cNvPr id="23" name="Двойная стрелка влево/вправо 43">
                  <a:extLst>
                    <a:ext uri="{FF2B5EF4-FFF2-40B4-BE49-F238E27FC236}">
                      <a16:creationId xmlns:a16="http://schemas.microsoft.com/office/drawing/2014/main" xmlns="" id="{525FB6F1-09F1-41CA-AADC-9F56B82020A4}"/>
                    </a:ext>
                  </a:extLst>
                </p:cNvPr>
                <p:cNvSpPr/>
                <p:nvPr/>
              </p:nvSpPr>
              <p:spPr>
                <a:xfrm rot="5400000">
                  <a:off x="7316423" y="2239582"/>
                  <a:ext cx="288032" cy="144016"/>
                </a:xfrm>
                <a:prstGeom prst="leftRightArrow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grpSp>
          <p:nvGrpSpPr>
            <p:cNvPr id="6" name="Группа 5">
              <a:extLst>
                <a:ext uri="{FF2B5EF4-FFF2-40B4-BE49-F238E27FC236}">
                  <a16:creationId xmlns:a16="http://schemas.microsoft.com/office/drawing/2014/main" xmlns="" id="{0DF84548-CBD6-4949-875A-C263B4E02861}"/>
                </a:ext>
              </a:extLst>
            </p:cNvPr>
            <p:cNvGrpSpPr/>
            <p:nvPr/>
          </p:nvGrpSpPr>
          <p:grpSpPr>
            <a:xfrm>
              <a:off x="8814559" y="1394093"/>
              <a:ext cx="3598411" cy="2594915"/>
              <a:chOff x="6599021" y="886905"/>
              <a:chExt cx="4065546" cy="3001417"/>
            </a:xfrm>
          </p:grpSpPr>
          <p:sp>
            <p:nvSpPr>
              <p:cNvPr id="9" name="Скругленный прямоугольник 29">
                <a:extLst>
                  <a:ext uri="{FF2B5EF4-FFF2-40B4-BE49-F238E27FC236}">
                    <a16:creationId xmlns:a16="http://schemas.microsoft.com/office/drawing/2014/main" xmlns="" id="{3958CF93-6F61-4E7E-AC80-9AE18236570B}"/>
                  </a:ext>
                </a:extLst>
              </p:cNvPr>
              <p:cNvSpPr/>
              <p:nvPr/>
            </p:nvSpPr>
            <p:spPr>
              <a:xfrm>
                <a:off x="6599021" y="886905"/>
                <a:ext cx="4065546" cy="3001417"/>
              </a:xfrm>
              <a:prstGeom prst="round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ru-RU" sz="16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10" name="Группа 9">
                <a:extLst>
                  <a:ext uri="{FF2B5EF4-FFF2-40B4-BE49-F238E27FC236}">
                    <a16:creationId xmlns:a16="http://schemas.microsoft.com/office/drawing/2014/main" xmlns="" id="{09913842-9560-47F3-B47F-EF7A3B10390A}"/>
                  </a:ext>
                </a:extLst>
              </p:cNvPr>
              <p:cNvGrpSpPr/>
              <p:nvPr/>
            </p:nvGrpSpPr>
            <p:grpSpPr>
              <a:xfrm>
                <a:off x="6901357" y="1608474"/>
                <a:ext cx="3404657" cy="2104229"/>
                <a:chOff x="6901357" y="1608474"/>
                <a:chExt cx="3404657" cy="2104229"/>
              </a:xfrm>
            </p:grpSpPr>
            <p:sp>
              <p:nvSpPr>
                <p:cNvPr id="11" name="Скругленный прямоугольник 31">
                  <a:extLst>
                    <a:ext uri="{FF2B5EF4-FFF2-40B4-BE49-F238E27FC236}">
                      <a16:creationId xmlns:a16="http://schemas.microsoft.com/office/drawing/2014/main" xmlns="" id="{CEE21DC3-7560-4850-94D2-FCAB92E7ACFD}"/>
                    </a:ext>
                  </a:extLst>
                </p:cNvPr>
                <p:cNvSpPr/>
                <p:nvPr/>
              </p:nvSpPr>
              <p:spPr>
                <a:xfrm>
                  <a:off x="6901357" y="1608474"/>
                  <a:ext cx="2664298" cy="552451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1600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ГИС Сервер</a:t>
                  </a:r>
                </a:p>
              </p:txBody>
            </p:sp>
            <p:grpSp>
              <p:nvGrpSpPr>
                <p:cNvPr id="12" name="Группа 11">
                  <a:extLst>
                    <a:ext uri="{FF2B5EF4-FFF2-40B4-BE49-F238E27FC236}">
                      <a16:creationId xmlns:a16="http://schemas.microsoft.com/office/drawing/2014/main" xmlns="" id="{FDE233DD-176E-4B97-A64F-E900ACFFC7D7}"/>
                    </a:ext>
                  </a:extLst>
                </p:cNvPr>
                <p:cNvGrpSpPr/>
                <p:nvPr/>
              </p:nvGrpSpPr>
              <p:grpSpPr>
                <a:xfrm>
                  <a:off x="6957577" y="2483889"/>
                  <a:ext cx="3348437" cy="1228814"/>
                  <a:chOff x="6957577" y="2110561"/>
                  <a:chExt cx="3348437" cy="1228813"/>
                </a:xfrm>
              </p:grpSpPr>
              <p:sp>
                <p:nvSpPr>
                  <p:cNvPr id="14" name="Скругленный прямоугольник 34">
                    <a:extLst>
                      <a:ext uri="{FF2B5EF4-FFF2-40B4-BE49-F238E27FC236}">
                        <a16:creationId xmlns:a16="http://schemas.microsoft.com/office/drawing/2014/main" xmlns="" id="{205ECF6E-9122-4062-9EC3-D9E4A5472E8D}"/>
                      </a:ext>
                    </a:extLst>
                  </p:cNvPr>
                  <p:cNvSpPr/>
                  <p:nvPr/>
                </p:nvSpPr>
                <p:spPr>
                  <a:xfrm>
                    <a:off x="6957577" y="2110561"/>
                    <a:ext cx="3348437" cy="1228813"/>
                  </a:xfrm>
                  <a:prstGeom prst="roundRect">
                    <a:avLst/>
                  </a:prstGeom>
                  <a:solidFill>
                    <a:schemeClr val="tx2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t"/>
                  <a:lstStyle/>
                  <a:p>
                    <a:endParaRPr lang="ru-RU" sz="1400" b="1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grpSp>
                <p:nvGrpSpPr>
                  <p:cNvPr id="15" name="Группа 14">
                    <a:extLst>
                      <a:ext uri="{FF2B5EF4-FFF2-40B4-BE49-F238E27FC236}">
                        <a16:creationId xmlns:a16="http://schemas.microsoft.com/office/drawing/2014/main" xmlns="" id="{4DD49102-4154-49BD-A6A1-9E938C9499BC}"/>
                      </a:ext>
                    </a:extLst>
                  </p:cNvPr>
                  <p:cNvGrpSpPr/>
                  <p:nvPr/>
                </p:nvGrpSpPr>
                <p:grpSpPr>
                  <a:xfrm>
                    <a:off x="7187540" y="2650078"/>
                    <a:ext cx="2893652" cy="496410"/>
                    <a:chOff x="7187540" y="2650078"/>
                    <a:chExt cx="2893652" cy="496410"/>
                  </a:xfrm>
                </p:grpSpPr>
                <p:sp>
                  <p:nvSpPr>
                    <p:cNvPr id="16" name="Скругленный прямоугольник 36">
                      <a:extLst>
                        <a:ext uri="{FF2B5EF4-FFF2-40B4-BE49-F238E27FC236}">
                          <a16:creationId xmlns:a16="http://schemas.microsoft.com/office/drawing/2014/main" xmlns="" id="{A0DF6E11-12D0-4502-8BC4-E3EDDEA3AE2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87540" y="2650080"/>
                      <a:ext cx="1616707" cy="496408"/>
                    </a:xfrm>
                    <a:prstGeom prst="round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ГИС Сервер</a:t>
                      </a:r>
                    </a:p>
                  </p:txBody>
                </p:sp>
                <p:sp>
                  <p:nvSpPr>
                    <p:cNvPr id="17" name="Скругленный прямоугольник 37">
                      <a:extLst>
                        <a:ext uri="{FF2B5EF4-FFF2-40B4-BE49-F238E27FC236}">
                          <a16:creationId xmlns:a16="http://schemas.microsoft.com/office/drawing/2014/main" xmlns="" id="{5411D91B-7B26-4169-9A50-C36F2F94EBB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57352" y="2650078"/>
                      <a:ext cx="923840" cy="496408"/>
                    </a:xfrm>
                    <a:prstGeom prst="round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СУБД</a:t>
                      </a:r>
                    </a:p>
                  </p:txBody>
                </p:sp>
                <p:sp>
                  <p:nvSpPr>
                    <p:cNvPr id="18" name="Двойная стрелка влево/вправо 38">
                      <a:extLst>
                        <a:ext uri="{FF2B5EF4-FFF2-40B4-BE49-F238E27FC236}">
                          <a16:creationId xmlns:a16="http://schemas.microsoft.com/office/drawing/2014/main" xmlns="" id="{23CBA758-213A-4A22-B15F-DEACB024B72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37349" y="2826274"/>
                      <a:ext cx="288032" cy="144017"/>
                    </a:xfrm>
                    <a:prstGeom prst="leftRightArrow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13" name="Двойная стрелка влево/вправо 33">
                  <a:extLst>
                    <a:ext uri="{FF2B5EF4-FFF2-40B4-BE49-F238E27FC236}">
                      <a16:creationId xmlns:a16="http://schemas.microsoft.com/office/drawing/2014/main" xmlns="" id="{12637862-65C8-4AD1-B715-1FEFA45BAFEC}"/>
                    </a:ext>
                  </a:extLst>
                </p:cNvPr>
                <p:cNvSpPr/>
                <p:nvPr/>
              </p:nvSpPr>
              <p:spPr>
                <a:xfrm rot="5400000">
                  <a:off x="7564625" y="2239582"/>
                  <a:ext cx="288032" cy="144016"/>
                </a:xfrm>
                <a:prstGeom prst="leftRightArrow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7" name="Двойная стрелка влево/вправо 27">
              <a:extLst>
                <a:ext uri="{FF2B5EF4-FFF2-40B4-BE49-F238E27FC236}">
                  <a16:creationId xmlns:a16="http://schemas.microsoft.com/office/drawing/2014/main" xmlns="" id="{CA8D3C5C-4E99-4E7A-AD37-8993AC6F17B4}"/>
                </a:ext>
              </a:extLst>
            </p:cNvPr>
            <p:cNvSpPr/>
            <p:nvPr/>
          </p:nvSpPr>
          <p:spPr>
            <a:xfrm>
              <a:off x="8143513" y="2487503"/>
              <a:ext cx="653356" cy="399662"/>
            </a:xfrm>
            <a:prstGeom prst="leftRight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Двойная стрелка влево/вправо 28">
              <a:extLst>
                <a:ext uri="{FF2B5EF4-FFF2-40B4-BE49-F238E27FC236}">
                  <a16:creationId xmlns:a16="http://schemas.microsoft.com/office/drawing/2014/main" xmlns="" id="{A0C7BFAD-69D0-440B-BE4D-77E1EEC49387}"/>
                </a:ext>
              </a:extLst>
            </p:cNvPr>
            <p:cNvSpPr/>
            <p:nvPr/>
          </p:nvSpPr>
          <p:spPr>
            <a:xfrm>
              <a:off x="3825211" y="2487503"/>
              <a:ext cx="653356" cy="399662"/>
            </a:xfrm>
            <a:prstGeom prst="leftRight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D6D1E097-6942-4AFC-882F-C52235785607}"/>
              </a:ext>
            </a:extLst>
          </p:cNvPr>
          <p:cNvSpPr txBox="1"/>
          <p:nvPr/>
        </p:nvSpPr>
        <p:spPr>
          <a:xfrm>
            <a:off x="428820" y="778038"/>
            <a:ext cx="739472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1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Унификации подходов к проектированию и поддержке систем любого уровня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1E16D2E5-399F-4EF5-81E1-36B59592074F}"/>
              </a:ext>
            </a:extLst>
          </p:cNvPr>
          <p:cNvSpPr txBox="1"/>
          <p:nvPr/>
        </p:nvSpPr>
        <p:spPr>
          <a:xfrm>
            <a:off x="515938" y="3988969"/>
            <a:ext cx="376047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1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Использование серийного ПО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69FCEFCC-A5ED-41FA-9D72-8C42913EF17B}"/>
              </a:ext>
            </a:extLst>
          </p:cNvPr>
          <p:cNvSpPr txBox="1"/>
          <p:nvPr/>
        </p:nvSpPr>
        <p:spPr>
          <a:xfrm>
            <a:off x="5612238" y="4017187"/>
            <a:ext cx="555868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1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Упор на стандартизацию межсистемного взаимодействия</a:t>
            </a: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xmlns="" id="{D4560D36-AE4C-42DE-B048-78C03951A1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710" y="4323953"/>
            <a:ext cx="3254509" cy="2446089"/>
          </a:xfrm>
          <a:prstGeom prst="rect">
            <a:avLst/>
          </a:prstGeom>
          <a:effectLst>
            <a:outerShdw blurRad="241300" dist="38100" dir="7560000" sx="102000" sy="102000" algn="br" rotWithShape="0">
              <a:prstClr val="black">
                <a:alpha val="40000"/>
              </a:prstClr>
            </a:outerShdw>
            <a:reflection stA="45000" endPos="0" dist="50800" dir="5400000" sy="-100000" algn="bl" rotWithShape="0"/>
          </a:effectLst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xmlns="" id="{85F2C7C8-DB3C-42BB-8C08-9FB6FD0C702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4565" y="4581253"/>
            <a:ext cx="847171" cy="780103"/>
          </a:xfrm>
          <a:prstGeom prst="rect">
            <a:avLst/>
          </a:prstGeom>
        </p:spPr>
      </p:pic>
      <p:pic>
        <p:nvPicPr>
          <p:cNvPr id="52" name="Рисунок 51">
            <a:extLst>
              <a:ext uri="{FF2B5EF4-FFF2-40B4-BE49-F238E27FC236}">
                <a16:creationId xmlns:a16="http://schemas.microsoft.com/office/drawing/2014/main" xmlns="" id="{D62CD05E-37CD-44B5-B29A-EBCFB12B4C7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7190" y="4518415"/>
            <a:ext cx="1825557" cy="905778"/>
          </a:xfrm>
          <a:prstGeom prst="rect">
            <a:avLst/>
          </a:prstGeom>
        </p:spPr>
      </p:pic>
      <p:pic>
        <p:nvPicPr>
          <p:cNvPr id="53" name="Рисунок 52">
            <a:extLst>
              <a:ext uri="{FF2B5EF4-FFF2-40B4-BE49-F238E27FC236}">
                <a16:creationId xmlns:a16="http://schemas.microsoft.com/office/drawing/2014/main" xmlns="" id="{404F107E-56F9-407C-A0BC-479B7D4B69C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3151" y="5633192"/>
            <a:ext cx="1224193" cy="687431"/>
          </a:xfrm>
          <a:prstGeom prst="rect">
            <a:avLst/>
          </a:prstGeom>
        </p:spPr>
      </p:pic>
      <p:pic>
        <p:nvPicPr>
          <p:cNvPr id="54" name="Рисунок 53">
            <a:extLst>
              <a:ext uri="{FF2B5EF4-FFF2-40B4-BE49-F238E27FC236}">
                <a16:creationId xmlns:a16="http://schemas.microsoft.com/office/drawing/2014/main" xmlns="" id="{25B5F867-390F-42EA-BA24-B04CBE419FC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210" y="5655732"/>
            <a:ext cx="2071710" cy="593262"/>
          </a:xfrm>
          <a:prstGeom prst="rect">
            <a:avLst/>
          </a:prstGeom>
        </p:spPr>
      </p:pic>
      <p:sp>
        <p:nvSpPr>
          <p:cNvPr id="55" name="Прямоугольник 54">
            <a:extLst>
              <a:ext uri="{FF2B5EF4-FFF2-40B4-BE49-F238E27FC236}">
                <a16:creationId xmlns:a16="http://schemas.microsoft.com/office/drawing/2014/main" xmlns="" id="{922DC5FB-CCC5-4B38-854F-2B080B7FC2C0}"/>
              </a:ext>
            </a:extLst>
          </p:cNvPr>
          <p:cNvSpPr/>
          <p:nvPr/>
        </p:nvSpPr>
        <p:spPr>
          <a:xfrm>
            <a:off x="5642062" y="4593196"/>
            <a:ext cx="19065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>
                <a:latin typeface="Arial" panose="020B0604020202020204" pitchFamily="34" charset="0"/>
                <a:cs typeface="Arial" panose="020B0604020202020204" pitchFamily="34" charset="0"/>
              </a:rPr>
              <a:t>ГОСТ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xmlns="" id="{90FC0ADF-3201-4CA3-A75A-976D5A8D3275}"/>
              </a:ext>
            </a:extLst>
          </p:cNvPr>
          <p:cNvSpPr txBox="1"/>
          <p:nvPr/>
        </p:nvSpPr>
        <p:spPr>
          <a:xfrm>
            <a:off x="860343" y="1197141"/>
            <a:ext cx="2954078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Презентационный слой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0ADAEAFF-DE1C-4CB4-9A1A-3E781C151F1F}"/>
              </a:ext>
            </a:extLst>
          </p:cNvPr>
          <p:cNvSpPr txBox="1"/>
          <p:nvPr/>
        </p:nvSpPr>
        <p:spPr>
          <a:xfrm>
            <a:off x="4666249" y="1186559"/>
            <a:ext cx="3021417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Слой бизнес-логики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9A1D7913-BC33-43C4-9B6B-3BAC48ED14A9}"/>
              </a:ext>
            </a:extLst>
          </p:cNvPr>
          <p:cNvSpPr txBox="1"/>
          <p:nvPr/>
        </p:nvSpPr>
        <p:spPr>
          <a:xfrm>
            <a:off x="8700355" y="1571582"/>
            <a:ext cx="2975707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Слой управления данными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E74EB880-B820-43E1-9C6A-B6D44AA16EC2}"/>
              </a:ext>
            </a:extLst>
          </p:cNvPr>
          <p:cNvSpPr txBox="1"/>
          <p:nvPr/>
        </p:nvSpPr>
        <p:spPr>
          <a:xfrm>
            <a:off x="1112064" y="2115662"/>
            <a:ext cx="2467518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Слой бизнес-логики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xmlns="" id="{5BF4F2B3-8B50-46F5-9F78-183372643BE2}"/>
              </a:ext>
            </a:extLst>
          </p:cNvPr>
          <p:cNvSpPr txBox="1"/>
          <p:nvPr/>
        </p:nvSpPr>
        <p:spPr>
          <a:xfrm>
            <a:off x="4681843" y="2116910"/>
            <a:ext cx="3141700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Слой управления данными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xmlns="" id="{85D70896-4F3A-454C-B987-9EABA2841858}"/>
              </a:ext>
            </a:extLst>
          </p:cNvPr>
          <p:cNvSpPr txBox="1"/>
          <p:nvPr/>
        </p:nvSpPr>
        <p:spPr>
          <a:xfrm>
            <a:off x="946710" y="2902159"/>
            <a:ext cx="3403476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Слой управления </a:t>
            </a:r>
            <a:r>
              <a:rPr lang="ru-RU" sz="1400" b="1" dirty="0">
                <a:solidFill>
                  <a:schemeClr val="bg1"/>
                </a:solidFill>
              </a:rPr>
              <a:t>данными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xmlns="" id="{D53D8194-29EE-4B12-A4DF-E561A773683D}"/>
              </a:ext>
            </a:extLst>
          </p:cNvPr>
          <p:cNvSpPr txBox="1"/>
          <p:nvPr/>
        </p:nvSpPr>
        <p:spPr>
          <a:xfrm>
            <a:off x="4910621" y="2892463"/>
            <a:ext cx="2786286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Слой управления </a:t>
            </a:r>
            <a:r>
              <a:rPr lang="ru-RU" sz="1400" b="1" dirty="0">
                <a:solidFill>
                  <a:schemeClr val="bg1"/>
                </a:solidFill>
              </a:rPr>
              <a:t>данными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xmlns="" id="{456C3BFB-30E5-41F5-AB55-6F6E10BD7C18}"/>
              </a:ext>
            </a:extLst>
          </p:cNvPr>
          <p:cNvSpPr txBox="1"/>
          <p:nvPr/>
        </p:nvSpPr>
        <p:spPr>
          <a:xfrm>
            <a:off x="8881159" y="2529083"/>
            <a:ext cx="1044541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Данные</a:t>
            </a:r>
          </a:p>
        </p:txBody>
      </p:sp>
      <p:sp>
        <p:nvSpPr>
          <p:cNvPr id="72" name="Заголовок 1">
            <a:extLst>
              <a:ext uri="{FF2B5EF4-FFF2-40B4-BE49-F238E27FC236}">
                <a16:creationId xmlns:a16="http://schemas.microsoft.com/office/drawing/2014/main" xmlns="" id="{EA08441F-ADE1-4BA7-91A1-2504F1AAF5D0}"/>
              </a:ext>
            </a:extLst>
          </p:cNvPr>
          <p:cNvSpPr txBox="1">
            <a:spLocks/>
          </p:cNvSpPr>
          <p:nvPr/>
        </p:nvSpPr>
        <p:spPr>
          <a:xfrm>
            <a:off x="761584" y="206119"/>
            <a:ext cx="5707796" cy="4055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800"/>
              </a:spcAft>
            </a:pPr>
            <a:r>
              <a:rPr lang="ru-RU" sz="20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Выводы</a:t>
            </a:r>
            <a:endParaRPr lang="ru-RU" sz="2000" dirty="0"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03532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E269221C-6005-4ACF-A9E5-7138459585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A8007801-8E04-4510-8E0E-130B272257F5}"/>
              </a:ext>
            </a:extLst>
          </p:cNvPr>
          <p:cNvSpPr/>
          <p:nvPr/>
        </p:nvSpPr>
        <p:spPr>
          <a:xfrm flipH="1">
            <a:off x="-5" y="0"/>
            <a:ext cx="12192004" cy="6858000"/>
          </a:xfrm>
          <a:prstGeom prst="rect">
            <a:avLst/>
          </a:prstGeom>
          <a:gradFill flip="none" rotWithShape="1">
            <a:gsLst>
              <a:gs pos="0">
                <a:srgbClr val="9AE2FC">
                  <a:shade val="30000"/>
                  <a:satMod val="115000"/>
                  <a:lumMod val="74000"/>
                  <a:lumOff val="26000"/>
                  <a:alpha val="69000"/>
                </a:srgbClr>
              </a:gs>
              <a:gs pos="51000">
                <a:srgbClr val="9AE2FC">
                  <a:shade val="67500"/>
                  <a:satMod val="115000"/>
                </a:srgbClr>
              </a:gs>
              <a:gs pos="92000">
                <a:srgbClr val="9AE2FC">
                  <a:shade val="100000"/>
                  <a:satMod val="11500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xmlns="" id="{4EC4B809-5A58-4807-A436-233C94E5622E}"/>
              </a:ext>
            </a:extLst>
          </p:cNvPr>
          <p:cNvSpPr>
            <a:spLocks/>
          </p:cNvSpPr>
          <p:nvPr/>
        </p:nvSpPr>
        <p:spPr bwMode="auto">
          <a:xfrm>
            <a:off x="450502" y="2586994"/>
            <a:ext cx="5530621" cy="187220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r>
              <a:rPr lang="ru-RU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Open Sans"/>
              </a:rPr>
              <a:t>Основным направлением деятельности компании является разработка программного обеспечения и архитектура геоинформационных систем, которые используются в различных отраслях народного хозяйства и обороны страны</a:t>
            </a:r>
            <a:endParaRPr lang="en-US" dirty="0">
              <a:solidFill>
                <a:srgbClr val="00206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  <a:sym typeface="Open Sans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3051FC69-702B-494F-8B0A-9E586D445A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alphaModFix amt="91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500"/>
                    </a14:imgEffect>
                    <a14:imgEffect>
                      <a14:saturation sat="2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50" y="5238759"/>
            <a:ext cx="1074917" cy="1074917"/>
          </a:xfrm>
          <a:prstGeom prst="rect">
            <a:avLst/>
          </a:prstGeom>
          <a:ln>
            <a:noFill/>
          </a:ln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BCC4A2A9-E0AA-439C-A31C-692E74AB60CE}"/>
              </a:ext>
            </a:extLst>
          </p:cNvPr>
          <p:cNvSpPr txBox="1"/>
          <p:nvPr/>
        </p:nvSpPr>
        <p:spPr>
          <a:xfrm>
            <a:off x="1753522" y="5428487"/>
            <a:ext cx="150021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gisinfo.ru</a:t>
            </a:r>
            <a:endParaRPr lang="ru-RU" sz="2000" dirty="0">
              <a:solidFill>
                <a:srgbClr val="00206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en-US" sz="200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Open Sans Light" charset="0"/>
              </a:rPr>
              <a:t>gisinfo.net</a:t>
            </a:r>
          </a:p>
          <a:p>
            <a:endParaRPr lang="ru-RU" sz="2000" dirty="0">
              <a:solidFill>
                <a:schemeClr val="bg1"/>
              </a:solidFill>
              <a:latin typeface="Segoe UI" panose="020B0502040204020203" pitchFamily="34" charset="0"/>
              <a:ea typeface="Meiryo UI" pitchFamily="34" charset="-128"/>
              <a:cs typeface="Segoe UI" panose="020B0502040204020203" pitchFamily="34" charset="0"/>
            </a:endParaRPr>
          </a:p>
        </p:txBody>
      </p:sp>
      <p:pic>
        <p:nvPicPr>
          <p:cNvPr id="18" name="Picture 3">
            <a:extLst>
              <a:ext uri="{FF2B5EF4-FFF2-40B4-BE49-F238E27FC236}">
                <a16:creationId xmlns:a16="http://schemas.microsoft.com/office/drawing/2014/main" xmlns="" id="{CE269AA0-86F7-4753-8329-26E4079363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525" y="544324"/>
            <a:ext cx="4050212" cy="849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3">
            <a:extLst>
              <a:ext uri="{FF2B5EF4-FFF2-40B4-BE49-F238E27FC236}">
                <a16:creationId xmlns:a16="http://schemas.microsoft.com/office/drawing/2014/main" xmlns="" id="{8A82B4D7-5EBB-4AA2-B8DD-1C418E77C1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4117" y="2231287"/>
            <a:ext cx="1213338" cy="1213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4">
            <a:extLst>
              <a:ext uri="{FF2B5EF4-FFF2-40B4-BE49-F238E27FC236}">
                <a16:creationId xmlns:a16="http://schemas.microsoft.com/office/drawing/2014/main" xmlns="" id="{9335703B-A7F1-4396-8D9D-2437C7094C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5118" y="2246142"/>
            <a:ext cx="1208304" cy="1213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5">
            <a:extLst>
              <a:ext uri="{FF2B5EF4-FFF2-40B4-BE49-F238E27FC236}">
                <a16:creationId xmlns:a16="http://schemas.microsoft.com/office/drawing/2014/main" xmlns="" id="{17ACF40A-35C5-4BB7-A6B5-F6907DD09C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8031" y="2246142"/>
            <a:ext cx="1208304" cy="1213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6">
            <a:extLst>
              <a:ext uri="{FF2B5EF4-FFF2-40B4-BE49-F238E27FC236}">
                <a16:creationId xmlns:a16="http://schemas.microsoft.com/office/drawing/2014/main" xmlns="" id="{5A2402BF-E287-409E-810E-907CEA96F2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7428" y="2246142"/>
            <a:ext cx="1208304" cy="1213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7">
            <a:extLst>
              <a:ext uri="{FF2B5EF4-FFF2-40B4-BE49-F238E27FC236}">
                <a16:creationId xmlns:a16="http://schemas.microsoft.com/office/drawing/2014/main" xmlns="" id="{7DED301E-78E5-46C6-AE48-173A75B201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4117" y="3815603"/>
            <a:ext cx="1213338" cy="1213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8">
            <a:extLst>
              <a:ext uri="{FF2B5EF4-FFF2-40B4-BE49-F238E27FC236}">
                <a16:creationId xmlns:a16="http://schemas.microsoft.com/office/drawing/2014/main" xmlns="" id="{9E15BB6B-9152-4871-A4AC-9521CEA059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1189" y="3815603"/>
            <a:ext cx="1213338" cy="1213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9">
            <a:extLst>
              <a:ext uri="{FF2B5EF4-FFF2-40B4-BE49-F238E27FC236}">
                <a16:creationId xmlns:a16="http://schemas.microsoft.com/office/drawing/2014/main" xmlns="" id="{19BDB0CB-5F89-4148-9A91-2AA3A43F48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5847" y="3815603"/>
            <a:ext cx="1208304" cy="1213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0">
            <a:extLst>
              <a:ext uri="{FF2B5EF4-FFF2-40B4-BE49-F238E27FC236}">
                <a16:creationId xmlns:a16="http://schemas.microsoft.com/office/drawing/2014/main" xmlns="" id="{478DC588-A12A-4487-92DC-B0127C8AD7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728" y="3815603"/>
            <a:ext cx="1213338" cy="1213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58887322-E959-45E8-9A3F-9AF3DFD719F4}"/>
              </a:ext>
            </a:extLst>
          </p:cNvPr>
          <p:cNvSpPr txBox="1"/>
          <p:nvPr/>
        </p:nvSpPr>
        <p:spPr>
          <a:xfrm>
            <a:off x="7627906" y="228800"/>
            <a:ext cx="399520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160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Open Sans Light" charset="0"/>
              </a:rPr>
              <a:t>АО КБ «Панорама»</a:t>
            </a:r>
          </a:p>
          <a:p>
            <a:pPr algn="r">
              <a:defRPr/>
            </a:pPr>
            <a:r>
              <a:rPr lang="ru-RU" sz="160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Open Sans Light" charset="0"/>
              </a:rPr>
              <a:t>105005, Россия, г. Москва,</a:t>
            </a:r>
          </a:p>
          <a:p>
            <a:pPr algn="r">
              <a:defRPr/>
            </a:pPr>
            <a:r>
              <a:rPr lang="ru-RU" sz="160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Open Sans Light" charset="0"/>
              </a:rPr>
              <a:t> ул. Бауманская,</a:t>
            </a:r>
            <a:r>
              <a:rPr lang="en-US" sz="160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Open Sans Light" charset="0"/>
              </a:rPr>
              <a:t> </a:t>
            </a:r>
            <a:r>
              <a:rPr lang="ru-RU" sz="160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Open Sans Light" charset="0"/>
              </a:rPr>
              <a:t>д.7, стр.1, оф. 229</a:t>
            </a:r>
          </a:p>
          <a:p>
            <a:pPr algn="r" defTabSz="128025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Open Sans Light" charset="0"/>
              </a:rPr>
              <a:t>тел.: +7 (495) 739-0245</a:t>
            </a:r>
          </a:p>
          <a:p>
            <a:pPr algn="r" defTabSz="128025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Open Sans Light" charset="0"/>
              </a:rPr>
              <a:t>факс: +7 (495) 739-0244</a:t>
            </a:r>
          </a:p>
          <a:p>
            <a:pPr algn="r" defTabSz="128025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Open Sans Light" charset="0"/>
              </a:rPr>
              <a:t>panorama@gisinfo.ru</a:t>
            </a:r>
          </a:p>
        </p:txBody>
      </p:sp>
    </p:spTree>
    <p:extLst>
      <p:ext uri="{BB962C8B-B14F-4D97-AF65-F5344CB8AC3E}">
        <p14:creationId xmlns:p14="http://schemas.microsoft.com/office/powerpoint/2010/main" val="33587676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8ECDD153-7665-430B-81FA-48BCCE11B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527C8-8DF7-483B-BAF2-8C12BF53059C}" type="slidenum">
              <a:rPr lang="ru-RU" smtClean="0"/>
              <a:t>3</a:t>
            </a:fld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A88EB70-0117-4468-8926-7E2D0341E611}"/>
              </a:ext>
            </a:extLst>
          </p:cNvPr>
          <p:cNvSpPr txBox="1"/>
          <p:nvPr/>
        </p:nvSpPr>
        <p:spPr>
          <a:xfrm>
            <a:off x="399848" y="845045"/>
            <a:ext cx="5864376" cy="29854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1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 бизнес-процессам по ведению ФФПД относятся:</a:t>
            </a:r>
            <a:endParaRPr lang="ru-RU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52000" indent="-252000" algn="just"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+mj-lt"/>
              <a:buAutoNum type="arabicPeriod"/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Включение пространственных данных и материалов в ФФПД, включая проведение экспертизы результатов работ, выполненных в рамках государственных контрактов, заключённых Росреестром, ФОИВ и РОИВ</a:t>
            </a:r>
          </a:p>
          <a:p>
            <a:pPr marL="252000" indent="-252000" algn="just"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+mj-lt"/>
              <a:buAutoNum type="arabicPeriod"/>
            </a:pP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Учёт сведений по контрактам, стадиям их реализации, их результатов.</a:t>
            </a:r>
          </a:p>
          <a:p>
            <a:pPr marL="252000" indent="-252000" algn="just"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+mj-lt"/>
              <a:buAutoNum type="arabicPeriod"/>
            </a:pP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Организация хранения и обеспечения предоставления по запросам пространственных данных и материалов ФФПД в том числе с последующей возможностью работы со сведениями, составляющими государственную тайну. </a:t>
            </a:r>
          </a:p>
          <a:p>
            <a:pPr marL="216000" indent="-216000" algn="just">
              <a:spcAft>
                <a:spcPts val="600"/>
              </a:spcAft>
              <a:buFont typeface="+mj-lt"/>
              <a:buAutoNum type="arabicPeriod"/>
            </a:pPr>
            <a:endParaRPr lang="ru-RU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xmlns="" id="{90F0963C-6F5C-4722-9A71-A384ABC279C6}"/>
              </a:ext>
            </a:extLst>
          </p:cNvPr>
          <p:cNvSpPr>
            <a:spLocks/>
          </p:cNvSpPr>
          <p:nvPr/>
        </p:nvSpPr>
        <p:spPr bwMode="auto">
          <a:xfrm>
            <a:off x="777114" y="388067"/>
            <a:ext cx="714695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16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Назначение системы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34AF7EEA-4C0C-4220-A3F7-2235A910F052}"/>
              </a:ext>
            </a:extLst>
          </p:cNvPr>
          <p:cNvSpPr txBox="1">
            <a:spLocks/>
          </p:cNvSpPr>
          <p:nvPr/>
        </p:nvSpPr>
        <p:spPr>
          <a:xfrm>
            <a:off x="761584" y="84199"/>
            <a:ext cx="6523136" cy="4055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800"/>
              </a:spcAft>
            </a:pPr>
            <a:r>
              <a:rPr lang="ru-RU" sz="20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Федеральный фонд пространственных данных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4224" y="3683741"/>
            <a:ext cx="5447646" cy="2389020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243" y="3677235"/>
            <a:ext cx="5421888" cy="2389020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4224" y="998939"/>
            <a:ext cx="5427376" cy="2380130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6136148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E799ADC1-3A07-4817-9E51-56A58BF723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527C8-8DF7-483B-BAF2-8C12BF53059C}" type="slidenum">
              <a:rPr lang="ru-RU" smtClean="0"/>
              <a:t>4</a:t>
            </a:fld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7C2A816F-3330-463D-BFFC-D1B1BDDC89CA}"/>
              </a:ext>
            </a:extLst>
          </p:cNvPr>
          <p:cNvSpPr txBox="1"/>
          <p:nvPr/>
        </p:nvSpPr>
        <p:spPr>
          <a:xfrm>
            <a:off x="464887" y="1659520"/>
            <a:ext cx="4784068" cy="10310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2000" indent="-252000" algn="just">
              <a:spcAft>
                <a:spcPts val="600"/>
              </a:spcAft>
            </a:pP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4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ru-RU" sz="14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Автоматизированное </a:t>
            </a: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формирование и контроль исполнения заданий на поиск и подбор материалов.</a:t>
            </a:r>
          </a:p>
          <a:p>
            <a:pPr marL="252000" indent="-252000" algn="just">
              <a:spcAft>
                <a:spcPts val="600"/>
              </a:spcAft>
            </a:pP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5. </a:t>
            </a:r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Ведение </a:t>
            </a: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базы метаданных на пространственные данные и материалы Фонда.</a:t>
            </a:r>
            <a:endParaRPr lang="ru-RU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">
            <a:extLst>
              <a:ext uri="{FF2B5EF4-FFF2-40B4-BE49-F238E27FC236}">
                <a16:creationId xmlns:a16="http://schemas.microsoft.com/office/drawing/2014/main" xmlns="" id="{A9D713A5-B5C9-4410-951E-17BBA7581C06}"/>
              </a:ext>
            </a:extLst>
          </p:cNvPr>
          <p:cNvSpPr>
            <a:spLocks/>
          </p:cNvSpPr>
          <p:nvPr/>
        </p:nvSpPr>
        <p:spPr bwMode="auto">
          <a:xfrm>
            <a:off x="777114" y="388067"/>
            <a:ext cx="714695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16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Назначение системы</a:t>
            </a:r>
          </a:p>
        </p:txBody>
      </p: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xmlns="" id="{162B2D68-DD84-42FA-BE72-DF2AA57D04F5}"/>
              </a:ext>
            </a:extLst>
          </p:cNvPr>
          <p:cNvSpPr txBox="1">
            <a:spLocks/>
          </p:cNvSpPr>
          <p:nvPr/>
        </p:nvSpPr>
        <p:spPr>
          <a:xfrm>
            <a:off x="761584" y="84199"/>
            <a:ext cx="6523136" cy="4055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800"/>
              </a:spcAft>
            </a:pPr>
            <a:r>
              <a:rPr lang="ru-RU" sz="20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Федеральный фонд пространственных данных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609" y="964821"/>
            <a:ext cx="5478504" cy="2408259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5087" y="3623470"/>
            <a:ext cx="5485549" cy="2411356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8A09B507-D2A6-4AE9-8832-A2EF140D2BF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38" y="3631814"/>
            <a:ext cx="5421887" cy="2394667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9588823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491F69F9-9244-4218-943D-5E64BF1FF75A}"/>
              </a:ext>
            </a:extLst>
          </p:cNvPr>
          <p:cNvSpPr txBox="1"/>
          <p:nvPr/>
        </p:nvSpPr>
        <p:spPr>
          <a:xfrm>
            <a:off x="446808" y="713307"/>
            <a:ext cx="11745191" cy="1564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1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 бизнес-процессам мониторинга отрасли геодезии и картографии и планирования геодезических и картографических работ федерального значения относятся:</a:t>
            </a:r>
            <a:endParaRPr lang="ru-RU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52000" indent="-252000"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+mj-lt"/>
              <a:buAutoNum type="arabicPeriod"/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Сбор, накопление в едином хранилище, анализ и визуализация сведений о потребностях в пространственных данных. </a:t>
            </a:r>
          </a:p>
          <a:p>
            <a:pPr marL="252000" indent="-252000" algn="just"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+mj-lt"/>
              <a:buAutoNum type="arabicPeriod"/>
            </a:pP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Агрегация и анализ данных, формирование графиков, таблиц, отчётов, картограмм, позволяющих наглядно оценить текущее состояние, потребности заинтересованных лиц и планируемые работы в целях поддержки принятия Росреестром решений о проведении работ на плановый период, а также своевременной корректировки объёмов необходимого финансирования.</a:t>
            </a:r>
            <a:endParaRPr lang="ru-RU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xmlns="" id="{62F5E224-0F95-4048-9965-288DB49503BA}"/>
              </a:ext>
            </a:extLst>
          </p:cNvPr>
          <p:cNvSpPr>
            <a:spLocks/>
          </p:cNvSpPr>
          <p:nvPr/>
        </p:nvSpPr>
        <p:spPr bwMode="auto">
          <a:xfrm>
            <a:off x="777114" y="388067"/>
            <a:ext cx="714695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16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Назначение системы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A4208DB6-1C9B-4373-94CD-6A3E831CE93C}"/>
              </a:ext>
            </a:extLst>
          </p:cNvPr>
          <p:cNvSpPr txBox="1">
            <a:spLocks/>
          </p:cNvSpPr>
          <p:nvPr/>
        </p:nvSpPr>
        <p:spPr>
          <a:xfrm>
            <a:off x="761584" y="84199"/>
            <a:ext cx="6523136" cy="4055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800"/>
              </a:spcAft>
            </a:pPr>
            <a:r>
              <a:rPr lang="ru-RU" sz="20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Федеральный фонд пространственных данных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8F8A04F1-F412-4E2D-A620-E18BBB56AB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109" t="20566" b="5946"/>
          <a:stretch/>
        </p:blipFill>
        <p:spPr>
          <a:xfrm>
            <a:off x="515938" y="4429132"/>
            <a:ext cx="3398190" cy="1848234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EFB88DED-3854-4C46-A87F-3113C1D86A9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038" t="20566" b="6205"/>
          <a:stretch/>
        </p:blipFill>
        <p:spPr>
          <a:xfrm>
            <a:off x="7883393" y="4428469"/>
            <a:ext cx="3416042" cy="1849629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744D3ACB-BACC-4292-BE76-10657BE0102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250" t="20954" b="5817"/>
          <a:stretch/>
        </p:blipFill>
        <p:spPr>
          <a:xfrm>
            <a:off x="4168739" y="4425939"/>
            <a:ext cx="3416043" cy="1854955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C5512AA2-A4ED-4C21-B973-04BED4CFC42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2" t="17926" r="16727" b="25567"/>
          <a:stretch/>
        </p:blipFill>
        <p:spPr>
          <a:xfrm>
            <a:off x="6134885" y="2325294"/>
            <a:ext cx="4725601" cy="1874231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05A1ABBF-F5FE-4F88-9E1B-35F343C51F6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7" t="35062" r="19269" b="3800"/>
          <a:stretch/>
        </p:blipFill>
        <p:spPr>
          <a:xfrm>
            <a:off x="1301975" y="2327667"/>
            <a:ext cx="4221956" cy="1869484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</p:pic>
      <p:sp>
        <p:nvSpPr>
          <p:cNvPr id="15" name="Номер слайда 3">
            <a:extLst>
              <a:ext uri="{FF2B5EF4-FFF2-40B4-BE49-F238E27FC236}">
                <a16:creationId xmlns:a16="http://schemas.microsoft.com/office/drawing/2014/main" xmlns="" id="{25AE5417-91C8-413F-A607-FB02650EC6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24229" y="6336189"/>
            <a:ext cx="2743200" cy="365125"/>
          </a:xfrm>
        </p:spPr>
        <p:txBody>
          <a:bodyPr/>
          <a:lstStyle/>
          <a:p>
            <a:fld id="{0B7527C8-8DF7-483B-BAF2-8C12BF53059C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70911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CC4B8077-6201-4B30-8657-63A66A094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527C8-8DF7-483B-BAF2-8C12BF53059C}" type="slidenum">
              <a:rPr lang="ru-RU" smtClean="0"/>
              <a:t>6</a:t>
            </a:fld>
            <a:endParaRPr lang="ru-RU" dirty="0"/>
          </a:p>
        </p:txBody>
      </p:sp>
      <p:sp>
        <p:nvSpPr>
          <p:cNvPr id="9" name="Rectangle 1">
            <a:extLst>
              <a:ext uri="{FF2B5EF4-FFF2-40B4-BE49-F238E27FC236}">
                <a16:creationId xmlns:a16="http://schemas.microsoft.com/office/drawing/2014/main" xmlns="" id="{7AF4EFBC-476F-42D4-8B48-6DED80605817}"/>
              </a:ext>
            </a:extLst>
          </p:cNvPr>
          <p:cNvSpPr>
            <a:spLocks/>
          </p:cNvSpPr>
          <p:nvPr/>
        </p:nvSpPr>
        <p:spPr bwMode="auto">
          <a:xfrm>
            <a:off x="777114" y="388067"/>
            <a:ext cx="714695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16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Особенности построения Системы</a:t>
            </a:r>
            <a:endParaRPr lang="ru-RU" sz="1600" dirty="0"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xmlns="" id="{F6BDE0EE-05AE-42AD-8F8F-DE863FCBC2AA}"/>
              </a:ext>
            </a:extLst>
          </p:cNvPr>
          <p:cNvSpPr txBox="1">
            <a:spLocks/>
          </p:cNvSpPr>
          <p:nvPr/>
        </p:nvSpPr>
        <p:spPr>
          <a:xfrm>
            <a:off x="761584" y="84199"/>
            <a:ext cx="6523136" cy="4055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800"/>
              </a:spcAft>
            </a:pPr>
            <a:r>
              <a:rPr lang="ru-RU" sz="20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Федеральный фонд пространственных данных</a:t>
            </a:r>
          </a:p>
        </p:txBody>
      </p:sp>
      <p:pic>
        <p:nvPicPr>
          <p:cNvPr id="13" name="Рисунок 1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648" y="1237562"/>
            <a:ext cx="9926753" cy="5377931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193FA6D5-3A6B-4B15-8AF5-0E9689A321C0}"/>
              </a:ext>
            </a:extLst>
          </p:cNvPr>
          <p:cNvSpPr txBox="1"/>
          <p:nvPr/>
        </p:nvSpPr>
        <p:spPr>
          <a:xfrm>
            <a:off x="420279" y="793664"/>
            <a:ext cx="3210242" cy="1021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2000" indent="-252000" algn="just">
              <a:lnSpc>
                <a:spcPct val="150000"/>
              </a:lnSpc>
              <a:buClr>
                <a:schemeClr val="accent1">
                  <a:lumMod val="75000"/>
                </a:schemeClr>
              </a:buClr>
              <a:buSzPct val="130000"/>
              <a:buFont typeface="Wingdings" panose="05000000000000000000" pitchFamily="2" charset="2"/>
              <a:buChar char="ü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Несколько аппаратных серверов </a:t>
            </a:r>
          </a:p>
          <a:p>
            <a:pPr marL="252000" indent="-252000" algn="just">
              <a:lnSpc>
                <a:spcPct val="150000"/>
              </a:lnSpc>
              <a:buClr>
                <a:schemeClr val="accent1">
                  <a:lumMod val="75000"/>
                </a:schemeClr>
              </a:buClr>
              <a:buSzPct val="130000"/>
              <a:buFont typeface="Wingdings" panose="05000000000000000000" pitchFamily="2" charset="2"/>
              <a:buChar char="ü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Виртуализация</a:t>
            </a:r>
          </a:p>
          <a:p>
            <a:pPr marL="252000" indent="-252000" algn="just">
              <a:lnSpc>
                <a:spcPct val="150000"/>
              </a:lnSpc>
              <a:buClr>
                <a:schemeClr val="accent1">
                  <a:lumMod val="75000"/>
                </a:schemeClr>
              </a:buClr>
              <a:buSzPct val="130000"/>
              <a:buFont typeface="Wingdings" panose="05000000000000000000" pitchFamily="2" charset="2"/>
              <a:buChar char="ü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Закрытый и открытый контур</a:t>
            </a:r>
          </a:p>
        </p:txBody>
      </p:sp>
    </p:spTree>
    <p:extLst>
      <p:ext uri="{BB962C8B-B14F-4D97-AF65-F5344CB8AC3E}">
        <p14:creationId xmlns:p14="http://schemas.microsoft.com/office/powerpoint/2010/main" val="21798720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47F5799E-7149-40E2-9599-DA2B3744AE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527C8-8DF7-483B-BAF2-8C12BF53059C}" type="slidenum">
              <a:rPr lang="ru-RU" smtClean="0"/>
              <a:t>7</a:t>
            </a:fld>
            <a:endParaRPr lang="ru-RU"/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xmlns="" id="{58A6F69A-3990-4E0A-9C10-A527AD51F359}"/>
              </a:ext>
            </a:extLst>
          </p:cNvPr>
          <p:cNvSpPr>
            <a:spLocks/>
          </p:cNvSpPr>
          <p:nvPr/>
        </p:nvSpPr>
        <p:spPr bwMode="auto">
          <a:xfrm>
            <a:off x="777114" y="388067"/>
            <a:ext cx="714695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16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Подложка</a:t>
            </a:r>
            <a:endParaRPr lang="ru-RU" sz="1600" dirty="0"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41CCA184-4F21-4197-8674-0F73497D2E7D}"/>
              </a:ext>
            </a:extLst>
          </p:cNvPr>
          <p:cNvSpPr txBox="1">
            <a:spLocks/>
          </p:cNvSpPr>
          <p:nvPr/>
        </p:nvSpPr>
        <p:spPr>
          <a:xfrm>
            <a:off x="761584" y="84199"/>
            <a:ext cx="6523136" cy="4055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800"/>
              </a:spcAft>
            </a:pPr>
            <a:r>
              <a:rPr lang="ru-RU" sz="20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Федеральный фонд пространственных данных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742" y="1135563"/>
            <a:ext cx="10805276" cy="4759736"/>
          </a:xfrm>
          <a:prstGeom prst="rect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4316681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6E8FD304-F76B-4D95-A752-3FB7B0BE0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527C8-8DF7-483B-BAF2-8C12BF53059C}" type="slidenum">
              <a:rPr lang="ru-RU" smtClean="0"/>
              <a:t>8</a:t>
            </a:fld>
            <a:endParaRPr lang="ru-RU"/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xmlns="" id="{3F40B992-6D27-40F7-A3D6-02195CB4E93F}"/>
              </a:ext>
            </a:extLst>
          </p:cNvPr>
          <p:cNvSpPr>
            <a:spLocks/>
          </p:cNvSpPr>
          <p:nvPr/>
        </p:nvSpPr>
        <p:spPr bwMode="auto">
          <a:xfrm>
            <a:off x="777114" y="388067"/>
            <a:ext cx="714695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16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Информационное взаимодействие</a:t>
            </a:r>
            <a:endParaRPr lang="ru-RU" sz="1600" dirty="0"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B2B13722-066D-4C56-957E-C0BFAB2A673C}"/>
              </a:ext>
            </a:extLst>
          </p:cNvPr>
          <p:cNvSpPr txBox="1">
            <a:spLocks/>
          </p:cNvSpPr>
          <p:nvPr/>
        </p:nvSpPr>
        <p:spPr>
          <a:xfrm>
            <a:off x="761584" y="84199"/>
            <a:ext cx="6523136" cy="4055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800"/>
              </a:spcAft>
            </a:pPr>
            <a:r>
              <a:rPr lang="ru-RU" sz="20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Федеральный фонд пространственных данных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761584" y="164751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5780057"/>
              </p:ext>
            </p:extLst>
          </p:nvPr>
        </p:nvGraphicFramePr>
        <p:xfrm>
          <a:off x="6226450" y="882524"/>
          <a:ext cx="5464866" cy="50929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1" r:id="rId3" imgW="7010755" imgH="6484735" progId="Visio.Drawing.15">
                  <p:embed/>
                </p:oleObj>
              </mc:Choice>
              <mc:Fallback>
                <p:oleObj r:id="rId3" imgW="7010755" imgH="6484735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6450" y="882524"/>
                        <a:ext cx="5464866" cy="509295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61584" y="164751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9C4C0D80-C065-4C3C-BBE9-D524EE648083}"/>
              </a:ext>
            </a:extLst>
          </p:cNvPr>
          <p:cNvSpPr txBox="1"/>
          <p:nvPr/>
        </p:nvSpPr>
        <p:spPr>
          <a:xfrm>
            <a:off x="398017" y="1196023"/>
            <a:ext cx="5464866" cy="3985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2000" indent="-252000" algn="just"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+mj-lt"/>
              <a:buAutoNum type="arabicPeriod"/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ИС ФФПД в рамках информационного взаимодействия с ГИС ЕЭКО обеспечивает подготовку пространственных данных и материалов ФФПД по заявкам, поступающим из ГИС ЕЭКО. </a:t>
            </a:r>
          </a:p>
          <a:p>
            <a:pPr marL="252000" algn="just">
              <a:spcAft>
                <a:spcPts val="6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Поступающие из ГИС ЕЭКО заявки на предоставление материалов в формате XML обрабатываются в Подсистеме включения, хранения и обеспечения предоставления данных и материалов ФФПД. Обработка заявок включает в себя автоматическую подготовку и размещение материалов фонда в Файловом хранилище для передачи в ГИС ЕЭКО.</a:t>
            </a:r>
          </a:p>
          <a:p>
            <a:pPr marL="252000" algn="just">
              <a:spcAft>
                <a:spcPts val="6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 завершении размещения материалов фонда в Файловом хранилище из ИС ФФПД отправляется уведомление в ГИС ЕЭКО о завершении размещения данных.</a:t>
            </a:r>
          </a:p>
          <a:p>
            <a:pPr marL="252000" algn="just">
              <a:spcAft>
                <a:spcPts val="6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Скачивание материалов осуществляется из файлового хранилища, с указанием ссылок на пространственные данные в составе запросов</a:t>
            </a:r>
            <a:r>
              <a:rPr lang="ru-RU" sz="14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ru-RU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8781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>
            <a:extLst>
              <a:ext uri="{FF2B5EF4-FFF2-40B4-BE49-F238E27FC236}">
                <a16:creationId xmlns:a16="http://schemas.microsoft.com/office/drawing/2014/main" xmlns="" id="{3F40B992-6D27-40F7-A3D6-02195CB4E93F}"/>
              </a:ext>
            </a:extLst>
          </p:cNvPr>
          <p:cNvSpPr>
            <a:spLocks/>
          </p:cNvSpPr>
          <p:nvPr/>
        </p:nvSpPr>
        <p:spPr bwMode="auto">
          <a:xfrm>
            <a:off x="777114" y="388067"/>
            <a:ext cx="714695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16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Информационное взаимодействие</a:t>
            </a:r>
            <a:endParaRPr lang="ru-RU" sz="1600" dirty="0"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B2B13722-066D-4C56-957E-C0BFAB2A673C}"/>
              </a:ext>
            </a:extLst>
          </p:cNvPr>
          <p:cNvSpPr txBox="1">
            <a:spLocks/>
          </p:cNvSpPr>
          <p:nvPr/>
        </p:nvSpPr>
        <p:spPr>
          <a:xfrm>
            <a:off x="761584" y="84199"/>
            <a:ext cx="6523136" cy="4055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800"/>
              </a:spcAft>
            </a:pPr>
            <a:r>
              <a:rPr lang="ru-RU" sz="20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Федеральный фонд пространственных данных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761584" y="164751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61584" y="164751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CBCAEF33-8583-46B5-A5CC-A01763E18777}"/>
              </a:ext>
            </a:extLst>
          </p:cNvPr>
          <p:cNvSpPr txBox="1"/>
          <p:nvPr/>
        </p:nvSpPr>
        <p:spPr>
          <a:xfrm>
            <a:off x="372818" y="1412695"/>
            <a:ext cx="4094516" cy="33393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2000" indent="-215900" algn="just">
              <a:spcAft>
                <a:spcPts val="600"/>
              </a:spcAft>
            </a:pP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2.  </a:t>
            </a:r>
            <a:r>
              <a:rPr lang="ru-RU" sz="14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ИС </a:t>
            </a: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ФФПД в рамках взаимодействия с ГИС ФППД обеспечивает в том числе приём и маршрутизацию заявок на предоставление из Системы пространственных данных и материалов.</a:t>
            </a:r>
          </a:p>
          <a:p>
            <a:pPr marL="252000" algn="just">
              <a:spcAft>
                <a:spcPts val="6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Поступающие из ГИС ФППД заявки на предоставление материалов обрабатываются в Подсистеме включения, хранения и обеспечения предоставления данных и материалов ФФПД. </a:t>
            </a:r>
            <a:endParaRPr lang="en-US" sz="14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spcAft>
                <a:spcPts val="600"/>
              </a:spcAft>
            </a:pP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3.  </a:t>
            </a:r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Все </a:t>
            </a: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соединения защищены </a:t>
            </a:r>
            <a:r>
              <a:rPr lang="en-US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VPN</a:t>
            </a:r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marL="252000" indent="-252000" algn="just">
              <a:spcAft>
                <a:spcPts val="600"/>
              </a:spcAft>
            </a:pP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4. </a:t>
            </a:r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Предварительно был выполнен маппинг  справочников и    разработаны протоколы обмена данными. </a:t>
            </a:r>
            <a:endParaRPr lang="ru-RU" sz="1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4C0DCABD-081F-485A-82AD-9245229F7BFF}"/>
              </a:ext>
            </a:extLst>
          </p:cNvPr>
          <p:cNvSpPr/>
          <p:nvPr/>
        </p:nvSpPr>
        <p:spPr>
          <a:xfrm>
            <a:off x="11353800" y="6125754"/>
            <a:ext cx="838200" cy="734241"/>
          </a:xfrm>
          <a:prstGeom prst="rect">
            <a:avLst/>
          </a:prstGeom>
          <a:gradFill flip="none" rotWithShape="1">
            <a:gsLst>
              <a:gs pos="0">
                <a:srgbClr val="9AE2FC">
                  <a:shade val="30000"/>
                  <a:satMod val="115000"/>
                  <a:alpha val="34000"/>
                  <a:lumMod val="74000"/>
                  <a:lumOff val="26000"/>
                </a:srgbClr>
              </a:gs>
              <a:gs pos="4000">
                <a:srgbClr val="9AE2FC">
                  <a:shade val="67500"/>
                  <a:satMod val="115000"/>
                </a:srgbClr>
              </a:gs>
              <a:gs pos="100000">
                <a:srgbClr val="9AE2FC">
                  <a:shade val="100000"/>
                  <a:satMod val="11500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6E8FD304-F76B-4D95-A752-3FB7B0BE0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527C8-8DF7-483B-BAF2-8C12BF53059C}" type="slidenum">
              <a:rPr lang="ru-RU" smtClean="0"/>
              <a:t>9</a:t>
            </a:fld>
            <a:endParaRPr lang="ru-RU" dirty="0"/>
          </a:p>
        </p:txBody>
      </p:sp>
      <p:graphicFrame>
        <p:nvGraphicFramePr>
          <p:cNvPr id="15" name="Объект 14">
            <a:extLst>
              <a:ext uri="{FF2B5EF4-FFF2-40B4-BE49-F238E27FC236}">
                <a16:creationId xmlns:a16="http://schemas.microsoft.com/office/drawing/2014/main" xmlns="" id="{2CB2A033-C4A1-4D30-96F9-D5CED4B81A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6962992"/>
              </p:ext>
            </p:extLst>
          </p:nvPr>
        </p:nvGraphicFramePr>
        <p:xfrm>
          <a:off x="4545358" y="1172212"/>
          <a:ext cx="7491738" cy="5198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3" name="Visio" r:id="rId3" imgW="10279347" imgH="7132320" progId="Visio.Drawing.15">
                  <p:embed/>
                </p:oleObj>
              </mc:Choice>
              <mc:Fallback>
                <p:oleObj name="Visio" r:id="rId3" imgW="10279347" imgH="7132320" progId="Visio.Drawing.15">
                  <p:embed/>
                  <p:pic>
                    <p:nvPicPr>
                      <p:cNvPr id="6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45358" y="1172212"/>
                        <a:ext cx="7491738" cy="51988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6718588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2415</TotalTime>
  <Words>1179</Words>
  <Application>Microsoft Office PowerPoint</Application>
  <PresentationFormat>Широкоэкранный</PresentationFormat>
  <Paragraphs>196</Paragraphs>
  <Slides>24</Slides>
  <Notes>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24</vt:i4>
      </vt:variant>
    </vt:vector>
  </HeadingPairs>
  <TitlesOfParts>
    <vt:vector size="40" baseType="lpstr">
      <vt:lpstr>Meiryo UI</vt:lpstr>
      <vt:lpstr>Arial</vt:lpstr>
      <vt:lpstr>Arial Black</vt:lpstr>
      <vt:lpstr>Calibri</vt:lpstr>
      <vt:lpstr>Calibri Light</vt:lpstr>
      <vt:lpstr>Gill Sans</vt:lpstr>
      <vt:lpstr>Open Sans</vt:lpstr>
      <vt:lpstr>Open Sans Light</vt:lpstr>
      <vt:lpstr>Roboto</vt:lpstr>
      <vt:lpstr>Segoe UI</vt:lpstr>
      <vt:lpstr>Times New Roman</vt:lpstr>
      <vt:lpstr>Wingdings</vt:lpstr>
      <vt:lpstr>ヒラギノ角ゴ ProN W3</vt:lpstr>
      <vt:lpstr>Тема Office</vt:lpstr>
      <vt:lpstr>Visio.Drawing.15</vt:lpstr>
      <vt:lpstr>Visio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Андрей Королев</cp:lastModifiedBy>
  <cp:revision>134</cp:revision>
  <dcterms:created xsi:type="dcterms:W3CDTF">2024-09-04T06:28:20Z</dcterms:created>
  <dcterms:modified xsi:type="dcterms:W3CDTF">2024-09-13T14:44:45Z</dcterms:modified>
</cp:coreProperties>
</file>